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10287000" cy="1828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8" roundtripDataSignature="AMtx7mj5jY54azRShCfmdLuAlrJUalpd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0C44BA-5134-411C-958F-DF1FE71EAEB1}">
  <a:tblStyle styleId="{8C0C44BA-5134-411C-958F-DF1FE71EAEB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6e922a2d1_11_9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116e922a2d1_11_9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e922a2d1_11_11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116e922a2d1_11_11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6e922a2d1_11_15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116e922a2d1_11_15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6d531e49d_0_3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116d531e49d_0_33: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6d531e49d_0_21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g116d531e49d_0_21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6d531e49d_0_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116d531e49d_0_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6e922a2d1_11_12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g116e922a2d1_11_12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6e922a2d1_11_17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116e922a2d1_11_17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6d531e49d_0_27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116d531e49d_0_27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6e922a2d1_11_18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116e922a2d1_11_18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2: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6d531e49d_0_36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116d531e49d_0_363: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6d531e49d_0_34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g116d531e49d_0_34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3: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6e922a2d1_1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116e922a2d1_1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6e922a2d1_1_1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116e922a2d1_1_1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6e922a2d1_11_1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116e922a2d1_11_1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6e922a2d1_16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116e922a2d1_16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6e922a2d1_11_57: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116e922a2d1_11_57: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6e922a2d1_11_74: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116e922a2d1_11_74: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8.jpg"/><Relationship Id="rId5" Type="http://schemas.openxmlformats.org/officeDocument/2006/relationships/image" Target="../media/image29.png"/><Relationship Id="rId6" Type="http://schemas.openxmlformats.org/officeDocument/2006/relationships/image" Target="../media/image41.jp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2.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32.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18.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png"/><Relationship Id="rId7"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42.png"/><Relationship Id="rId7"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hyperlink" Target="http://parking.seoul.go.k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3922028" y="0"/>
            <a:ext cx="14363687" cy="10285714"/>
          </a:xfrm>
          <a:prstGeom prst="rect">
            <a:avLst/>
          </a:prstGeom>
          <a:noFill/>
          <a:ln>
            <a:noFill/>
          </a:ln>
        </p:spPr>
      </p:pic>
      <p:sp>
        <p:nvSpPr>
          <p:cNvPr id="85" name="Google Shape;85;p1"/>
          <p:cNvSpPr txBox="1"/>
          <p:nvPr/>
        </p:nvSpPr>
        <p:spPr>
          <a:xfrm>
            <a:off x="4644055" y="7661998"/>
            <a:ext cx="12756600" cy="215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400"/>
              <a:buFont typeface="Arial"/>
              <a:buNone/>
            </a:pPr>
            <a:r>
              <a:rPr b="0" i="0" lang="en-US" sz="13400" u="none" cap="none" strike="noStrike">
                <a:solidFill>
                  <a:srgbClr val="FFFFFF"/>
                </a:solidFill>
                <a:latin typeface="Arial"/>
                <a:ea typeface="Arial"/>
                <a:cs typeface="Arial"/>
                <a:sym typeface="Arial"/>
              </a:rPr>
              <a:t>Presentation</a:t>
            </a:r>
            <a:endParaRPr b="0" i="0" sz="1800" u="none" cap="none" strike="noStrike">
              <a:solidFill>
                <a:schemeClr val="dk1"/>
              </a:solidFill>
              <a:latin typeface="Calibri"/>
              <a:ea typeface="Calibri"/>
              <a:cs typeface="Calibri"/>
              <a:sym typeface="Calibri"/>
            </a:endParaRPr>
          </a:p>
        </p:txBody>
      </p:sp>
      <p:sp>
        <p:nvSpPr>
          <p:cNvPr id="86" name="Google Shape;86;p1"/>
          <p:cNvSpPr txBox="1"/>
          <p:nvPr/>
        </p:nvSpPr>
        <p:spPr>
          <a:xfrm>
            <a:off x="529770" y="4364638"/>
            <a:ext cx="3774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Data Visualization</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Project</a:t>
            </a:r>
            <a:endParaRPr b="0" i="0" sz="2100" u="none" cap="none" strike="noStrike">
              <a:solidFill>
                <a:srgbClr val="000000"/>
              </a:solidFill>
              <a:latin typeface="Arial"/>
              <a:ea typeface="Arial"/>
              <a:cs typeface="Arial"/>
              <a:sym typeface="Arial"/>
            </a:endParaRPr>
          </a:p>
        </p:txBody>
      </p:sp>
      <p:sp>
        <p:nvSpPr>
          <p:cNvPr id="87" name="Google Shape;87;p1"/>
          <p:cNvSpPr txBox="1"/>
          <p:nvPr/>
        </p:nvSpPr>
        <p:spPr>
          <a:xfrm>
            <a:off x="529770" y="537966"/>
            <a:ext cx="6171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2021</a:t>
            </a:r>
            <a:endParaRPr b="0" i="0" sz="2100" u="none" cap="none" strike="noStrike">
              <a:solidFill>
                <a:schemeClr val="dk1"/>
              </a:solidFill>
              <a:latin typeface="Calibri"/>
              <a:ea typeface="Calibri"/>
              <a:cs typeface="Calibri"/>
              <a:sym typeface="Calibri"/>
            </a:endParaRPr>
          </a:p>
        </p:txBody>
      </p:sp>
      <p:sp>
        <p:nvSpPr>
          <p:cNvPr id="88" name="Google Shape;88;p1"/>
          <p:cNvSpPr txBox="1"/>
          <p:nvPr/>
        </p:nvSpPr>
        <p:spPr>
          <a:xfrm>
            <a:off x="529770" y="9433419"/>
            <a:ext cx="6171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3조</a:t>
            </a:r>
            <a:endParaRPr b="0" i="0" sz="2100" u="none" cap="none" strike="noStrike">
              <a:solidFill>
                <a:schemeClr val="dk1"/>
              </a:solidFill>
              <a:latin typeface="Calibri"/>
              <a:ea typeface="Calibri"/>
              <a:cs typeface="Calibri"/>
              <a:sym typeface="Calibri"/>
            </a:endParaRPr>
          </a:p>
        </p:txBody>
      </p:sp>
      <p:sp>
        <p:nvSpPr>
          <p:cNvPr id="89" name="Google Shape;89;p1"/>
          <p:cNvSpPr txBox="1"/>
          <p:nvPr/>
        </p:nvSpPr>
        <p:spPr>
          <a:xfrm rot="5400000">
            <a:off x="14768934" y="3169473"/>
            <a:ext cx="5586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.https://lc.multicampus.com/</a:t>
            </a:r>
            <a:endParaRPr b="0" i="0" sz="1800" u="none" cap="none" strike="noStrike">
              <a:solidFill>
                <a:schemeClr val="dk1"/>
              </a:solidFill>
              <a:latin typeface="Calibri"/>
              <a:ea typeface="Calibri"/>
              <a:cs typeface="Calibri"/>
              <a:sym typeface="Calibri"/>
            </a:endParaRPr>
          </a:p>
        </p:txBody>
      </p:sp>
      <p:grpSp>
        <p:nvGrpSpPr>
          <p:cNvPr id="90" name="Google Shape;90;p1"/>
          <p:cNvGrpSpPr/>
          <p:nvPr/>
        </p:nvGrpSpPr>
        <p:grpSpPr>
          <a:xfrm>
            <a:off x="17273370" y="8764089"/>
            <a:ext cx="327736" cy="854062"/>
            <a:chOff x="17273370" y="8764089"/>
            <a:chExt cx="327736" cy="854062"/>
          </a:xfrm>
        </p:grpSpPr>
        <p:pic>
          <p:nvPicPr>
            <p:cNvPr id="91" name="Google Shape;91;p1"/>
            <p:cNvPicPr preferRelativeResize="0"/>
            <p:nvPr/>
          </p:nvPicPr>
          <p:blipFill rotWithShape="1">
            <a:blip r:embed="rId4">
              <a:alphaModFix/>
            </a:blip>
            <a:srcRect b="0" l="0" r="0" t="0"/>
            <a:stretch/>
          </p:blipFill>
          <p:spPr>
            <a:xfrm>
              <a:off x="17273370" y="8764089"/>
              <a:ext cx="327735" cy="327735"/>
            </a:xfrm>
            <a:prstGeom prst="rect">
              <a:avLst/>
            </a:prstGeom>
            <a:noFill/>
            <a:ln>
              <a:noFill/>
            </a:ln>
          </p:spPr>
        </p:pic>
        <p:pic>
          <p:nvPicPr>
            <p:cNvPr id="92" name="Google Shape;92;p1"/>
            <p:cNvPicPr preferRelativeResize="0"/>
            <p:nvPr/>
          </p:nvPicPr>
          <p:blipFill rotWithShape="1">
            <a:blip r:embed="rId5">
              <a:alphaModFix/>
            </a:blip>
            <a:srcRect b="0" l="0" r="0" t="0"/>
            <a:stretch/>
          </p:blipFill>
          <p:spPr>
            <a:xfrm>
              <a:off x="17273371" y="9290416"/>
              <a:ext cx="327735" cy="327735"/>
            </a:xfrm>
            <a:prstGeom prst="rect">
              <a:avLst/>
            </a:prstGeom>
            <a:noFill/>
            <a:ln>
              <a:noFill/>
            </a:ln>
          </p:spPr>
        </p:pic>
      </p:grpSp>
      <p:pic>
        <p:nvPicPr>
          <p:cNvPr id="93" name="Google Shape;93;p1"/>
          <p:cNvPicPr preferRelativeResize="0"/>
          <p:nvPr/>
        </p:nvPicPr>
        <p:blipFill rotWithShape="1">
          <a:blip r:embed="rId6">
            <a:alphaModFix/>
          </a:blip>
          <a:srcRect b="0" l="0" r="0" t="0"/>
          <a:stretch/>
        </p:blipFill>
        <p:spPr>
          <a:xfrm>
            <a:off x="15396450" y="560813"/>
            <a:ext cx="1590675" cy="174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16e922a2d1_11_92"/>
          <p:cNvSpPr/>
          <p:nvPr/>
        </p:nvSpPr>
        <p:spPr>
          <a:xfrm>
            <a:off x="940376" y="3486008"/>
            <a:ext cx="7818600" cy="987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g116e922a2d1_11_9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10</a:t>
            </a:r>
            <a:endParaRPr b="0" i="0" sz="1800" u="none" cap="none" strike="noStrike">
              <a:solidFill>
                <a:schemeClr val="dk1"/>
              </a:solidFill>
              <a:latin typeface="Calibri"/>
              <a:ea typeface="Calibri"/>
              <a:cs typeface="Calibri"/>
              <a:sym typeface="Calibri"/>
            </a:endParaRPr>
          </a:p>
        </p:txBody>
      </p:sp>
      <p:pic>
        <p:nvPicPr>
          <p:cNvPr id="258" name="Google Shape;258;g116e922a2d1_11_92"/>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259" name="Google Shape;259;g116e922a2d1_11_92"/>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데이터 분석 | 시각화</a:t>
            </a:r>
            <a:endParaRPr b="1" i="0" sz="3200" u="none" cap="none" strike="noStrike">
              <a:solidFill>
                <a:schemeClr val="dk1"/>
              </a:solidFill>
              <a:latin typeface="Calibri"/>
              <a:ea typeface="Calibri"/>
              <a:cs typeface="Calibri"/>
              <a:sym typeface="Calibri"/>
            </a:endParaRPr>
          </a:p>
        </p:txBody>
      </p:sp>
      <p:pic>
        <p:nvPicPr>
          <p:cNvPr id="260" name="Google Shape;260;g116e922a2d1_11_92"/>
          <p:cNvPicPr preferRelativeResize="0"/>
          <p:nvPr/>
        </p:nvPicPr>
        <p:blipFill rotWithShape="1">
          <a:blip r:embed="rId4">
            <a:alphaModFix/>
          </a:blip>
          <a:srcRect b="0" l="0" r="0" t="0"/>
          <a:stretch/>
        </p:blipFill>
        <p:spPr>
          <a:xfrm>
            <a:off x="0" y="550725"/>
            <a:ext cx="954024" cy="477001"/>
          </a:xfrm>
          <a:prstGeom prst="rect">
            <a:avLst/>
          </a:prstGeom>
          <a:noFill/>
          <a:ln>
            <a:noFill/>
          </a:ln>
        </p:spPr>
      </p:pic>
      <p:sp>
        <p:nvSpPr>
          <p:cNvPr id="261" name="Google Shape;261;g116e922a2d1_11_92"/>
          <p:cNvSpPr txBox="1"/>
          <p:nvPr/>
        </p:nvSpPr>
        <p:spPr>
          <a:xfrm>
            <a:off x="858488" y="2398721"/>
            <a:ext cx="890843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5. 장애인 등록자 수와 편의시설 수 사이의 상관성 확인</a:t>
            </a:r>
            <a:endParaRPr b="1" i="0" sz="2300" u="none" cap="none" strike="noStrike">
              <a:solidFill>
                <a:srgbClr val="000000"/>
              </a:solidFill>
              <a:latin typeface="Arial"/>
              <a:ea typeface="Arial"/>
              <a:cs typeface="Arial"/>
              <a:sym typeface="Arial"/>
            </a:endParaRPr>
          </a:p>
        </p:txBody>
      </p:sp>
      <p:sp>
        <p:nvSpPr>
          <p:cNvPr id="262" name="Google Shape;262;g116e922a2d1_11_92"/>
          <p:cNvSpPr txBox="1"/>
          <p:nvPr/>
        </p:nvSpPr>
        <p:spPr>
          <a:xfrm>
            <a:off x="940376" y="3514821"/>
            <a:ext cx="78186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귀무가설 : 장애인 등록자 수와 총 편의시설 수 사이에는 상관관계가 </a:t>
            </a:r>
            <a:r>
              <a:rPr b="1" i="0" lang="en-US" sz="1800" u="none" cap="none" strike="noStrike">
                <a:solidFill>
                  <a:schemeClr val="dk1"/>
                </a:solidFill>
                <a:latin typeface="Calibri"/>
                <a:ea typeface="Calibri"/>
                <a:cs typeface="Calibri"/>
                <a:sym typeface="Calibri"/>
              </a:rPr>
              <a:t>없다.</a:t>
            </a:r>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대립가설 : 장애인 등록자 수와 총 편의시설 수 사이에는 상관관계가 </a:t>
            </a:r>
            <a:r>
              <a:rPr b="1" i="0" lang="en-US" sz="1800" u="none" cap="none" strike="noStrike">
                <a:solidFill>
                  <a:schemeClr val="dk1"/>
                </a:solidFill>
                <a:latin typeface="Calibri"/>
                <a:ea typeface="Calibri"/>
                <a:cs typeface="Calibri"/>
                <a:sym typeface="Calibri"/>
              </a:rPr>
              <a:t>있다.</a:t>
            </a:r>
            <a:endParaRPr/>
          </a:p>
        </p:txBody>
      </p:sp>
      <p:pic>
        <p:nvPicPr>
          <p:cNvPr id="263" name="Google Shape;263;g116e922a2d1_11_92"/>
          <p:cNvPicPr preferRelativeResize="0"/>
          <p:nvPr/>
        </p:nvPicPr>
        <p:blipFill rotWithShape="1">
          <a:blip r:embed="rId5">
            <a:alphaModFix/>
          </a:blip>
          <a:srcRect b="0" l="0" r="0" t="0"/>
          <a:stretch/>
        </p:blipFill>
        <p:spPr>
          <a:xfrm>
            <a:off x="10951399" y="2942161"/>
            <a:ext cx="5549667" cy="3996325"/>
          </a:xfrm>
          <a:prstGeom prst="rect">
            <a:avLst/>
          </a:prstGeom>
          <a:noFill/>
          <a:ln>
            <a:noFill/>
          </a:ln>
        </p:spPr>
      </p:pic>
      <p:pic>
        <p:nvPicPr>
          <p:cNvPr descr="텍스트이(가) 표시된 사진&#10;&#10;자동 생성된 설명" id="264" name="Google Shape;264;g116e922a2d1_11_92"/>
          <p:cNvPicPr preferRelativeResize="0"/>
          <p:nvPr/>
        </p:nvPicPr>
        <p:blipFill rotWithShape="1">
          <a:blip r:embed="rId6">
            <a:alphaModFix/>
          </a:blip>
          <a:srcRect b="0" l="0" r="0" t="0"/>
          <a:stretch/>
        </p:blipFill>
        <p:spPr>
          <a:xfrm>
            <a:off x="1233426" y="5281843"/>
            <a:ext cx="7232620" cy="1513031"/>
          </a:xfrm>
          <a:prstGeom prst="rect">
            <a:avLst/>
          </a:prstGeom>
          <a:noFill/>
          <a:ln cap="flat" cmpd="sng" w="9525">
            <a:solidFill>
              <a:schemeClr val="dk1"/>
            </a:solidFill>
            <a:prstDash val="solid"/>
            <a:round/>
            <a:headEnd len="sm" w="sm" type="none"/>
            <a:tailEnd len="sm" w="sm" type="none"/>
          </a:ln>
        </p:spPr>
      </p:pic>
      <p:pic>
        <p:nvPicPr>
          <p:cNvPr id="265" name="Google Shape;265;g116e922a2d1_11_92"/>
          <p:cNvPicPr preferRelativeResize="0"/>
          <p:nvPr/>
        </p:nvPicPr>
        <p:blipFill rotWithShape="1">
          <a:blip r:embed="rId7">
            <a:alphaModFix/>
          </a:blip>
          <a:srcRect b="0" l="0" r="0" t="0"/>
          <a:stretch/>
        </p:blipFill>
        <p:spPr>
          <a:xfrm>
            <a:off x="1233426" y="8186586"/>
            <a:ext cx="7232620" cy="1364646"/>
          </a:xfrm>
          <a:prstGeom prst="rect">
            <a:avLst/>
          </a:prstGeom>
          <a:noFill/>
          <a:ln cap="flat" cmpd="sng" w="9525">
            <a:solidFill>
              <a:schemeClr val="dk1"/>
            </a:solidFill>
            <a:prstDash val="solid"/>
            <a:round/>
            <a:headEnd len="sm" w="sm" type="none"/>
            <a:tailEnd len="sm" w="sm" type="none"/>
          </a:ln>
        </p:spPr>
      </p:pic>
      <p:sp>
        <p:nvSpPr>
          <p:cNvPr id="266" name="Google Shape;266;g116e922a2d1_11_92"/>
          <p:cNvSpPr txBox="1"/>
          <p:nvPr/>
        </p:nvSpPr>
        <p:spPr>
          <a:xfrm>
            <a:off x="1068696" y="1389740"/>
            <a:ext cx="12101393" cy="4770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2500" u="none" cap="none" strike="noStrike">
                <a:solidFill>
                  <a:srgbClr val="000000"/>
                </a:solidFill>
                <a:latin typeface="Arial"/>
                <a:ea typeface="Arial"/>
                <a:cs typeface="Arial"/>
                <a:sym typeface="Arial"/>
              </a:rPr>
              <a:t>가설 : 구 별로 등록된 장애인 수가 많을수록 해당 구별 편의시설도 많을 것이다</a:t>
            </a:r>
            <a:endParaRPr b="0" i="0" sz="2500" u="none" cap="none" strike="noStrike">
              <a:solidFill>
                <a:schemeClr val="dk1"/>
              </a:solidFill>
              <a:latin typeface="Calibri"/>
              <a:ea typeface="Calibri"/>
              <a:cs typeface="Calibri"/>
              <a:sym typeface="Calibri"/>
            </a:endParaRPr>
          </a:p>
        </p:txBody>
      </p:sp>
      <p:sp>
        <p:nvSpPr>
          <p:cNvPr id="267" name="Google Shape;267;g116e922a2d1_11_92"/>
          <p:cNvSpPr txBox="1"/>
          <p:nvPr/>
        </p:nvSpPr>
        <p:spPr>
          <a:xfrm>
            <a:off x="940376" y="4732993"/>
            <a:ext cx="8572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상관계수 0.2635</a:t>
            </a:r>
            <a:r>
              <a:rPr b="0" i="0" lang="en-US" sz="1800" u="none" cap="none" strike="noStrike">
                <a:solidFill>
                  <a:schemeClr val="dk1"/>
                </a:solidFill>
                <a:latin typeface="Calibri"/>
                <a:ea typeface="Calibri"/>
                <a:cs typeface="Calibri"/>
                <a:sym typeface="Calibri"/>
              </a:rPr>
              <a:t>로, 두 변수 사이의 상관관계가 낮</a:t>
            </a:r>
            <a:r>
              <a:rPr lang="en-US" sz="1800">
                <a:solidFill>
                  <a:schemeClr val="dk1"/>
                </a:solidFill>
                <a:latin typeface="Calibri"/>
                <a:ea typeface="Calibri"/>
                <a:cs typeface="Calibri"/>
                <a:sym typeface="Calibri"/>
              </a:rPr>
              <a:t>음</a:t>
            </a:r>
            <a:endParaRPr/>
          </a:p>
        </p:txBody>
      </p:sp>
      <p:sp>
        <p:nvSpPr>
          <p:cNvPr id="268" name="Google Shape;268;g116e922a2d1_11_92"/>
          <p:cNvSpPr txBox="1"/>
          <p:nvPr/>
        </p:nvSpPr>
        <p:spPr>
          <a:xfrm>
            <a:off x="10100409" y="7056561"/>
            <a:ext cx="75540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Boxplot 범위인 Q1-1.5IQR ~ Q3+1.5IQR 내에 해당하는 데이터에 대한 상관관계</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n-US" sz="1800" u="none" cap="none" strike="noStrike">
                <a:solidFill>
                  <a:srgbClr val="0070C0"/>
                </a:solidFill>
                <a:latin typeface="Calibri"/>
                <a:ea typeface="Calibri"/>
                <a:cs typeface="Calibri"/>
                <a:sym typeface="Calibri"/>
              </a:rPr>
              <a:t>장애인 등록자 수와 총 편의시설 수 사이에는 상관관계가 없다.</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즉, 장애인 등록자 수가 많아도 편의시설 수가 부족할 수 있다.</a:t>
            </a:r>
            <a:endParaRPr sz="1800">
              <a:solidFill>
                <a:schemeClr val="dk1"/>
              </a:solidFill>
              <a:latin typeface="Calibri"/>
              <a:ea typeface="Calibri"/>
              <a:cs typeface="Calibri"/>
              <a:sym typeface="Calibri"/>
            </a:endParaRPr>
          </a:p>
        </p:txBody>
      </p:sp>
      <p:sp>
        <p:nvSpPr>
          <p:cNvPr id="269" name="Google Shape;269;g116e922a2d1_11_92"/>
          <p:cNvSpPr txBox="1"/>
          <p:nvPr/>
        </p:nvSpPr>
        <p:spPr>
          <a:xfrm>
            <a:off x="921989" y="7083738"/>
            <a:ext cx="72327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피어슨 상관계수 검정으로 유의성 검정을 한 결과, </a:t>
            </a:r>
            <a:r>
              <a:rPr b="1" i="0" lang="en-US" sz="1800" u="none" cap="none" strike="noStrike">
                <a:solidFill>
                  <a:srgbClr val="0070C0"/>
                </a:solidFill>
                <a:latin typeface="Calibri"/>
                <a:ea typeface="Calibri"/>
                <a:cs typeface="Calibri"/>
                <a:sym typeface="Calibri"/>
              </a:rPr>
              <a:t>p-value </a:t>
            </a:r>
            <a:r>
              <a:rPr b="1" lang="en-US" sz="1800">
                <a:solidFill>
                  <a:srgbClr val="0070C0"/>
                </a:solidFill>
                <a:latin typeface="Calibri"/>
                <a:ea typeface="Calibri"/>
                <a:cs typeface="Calibri"/>
                <a:sym typeface="Calibri"/>
              </a:rPr>
              <a:t>는</a:t>
            </a:r>
            <a:r>
              <a:rPr b="1" i="0" lang="en-US" sz="1800" u="none" cap="none" strike="noStrike">
                <a:solidFill>
                  <a:srgbClr val="0070C0"/>
                </a:solidFill>
                <a:latin typeface="Calibri"/>
                <a:ea typeface="Calibri"/>
                <a:cs typeface="Calibri"/>
                <a:sym typeface="Calibri"/>
              </a:rPr>
              <a:t> 0.203</a:t>
            </a:r>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따라서, </a:t>
            </a:r>
            <a:r>
              <a:rPr b="1" i="0" lang="en-US" sz="1800" u="none" cap="none" strike="noStrike">
                <a:solidFill>
                  <a:srgbClr val="0070C0"/>
                </a:solidFill>
                <a:latin typeface="Calibri"/>
                <a:ea typeface="Calibri"/>
                <a:cs typeface="Calibri"/>
                <a:sym typeface="Calibri"/>
              </a:rPr>
              <a:t>유의수준 0.05보다 크므로 귀무가설을 기각</a:t>
            </a:r>
            <a:r>
              <a:rPr b="1" lang="en-US" sz="1800">
                <a:solidFill>
                  <a:srgbClr val="0070C0"/>
                </a:solidFill>
                <a:latin typeface="Calibri"/>
                <a:ea typeface="Calibri"/>
                <a:cs typeface="Calibri"/>
                <a:sym typeface="Calibri"/>
              </a:rPr>
              <a:t>하지 않음</a:t>
            </a:r>
            <a:endParaRPr/>
          </a:p>
        </p:txBody>
      </p:sp>
      <p:sp>
        <p:nvSpPr>
          <p:cNvPr id="270" name="Google Shape;270;g116e922a2d1_11_92"/>
          <p:cNvSpPr/>
          <p:nvPr/>
        </p:nvSpPr>
        <p:spPr>
          <a:xfrm>
            <a:off x="9219713" y="5094202"/>
            <a:ext cx="1131600" cy="942900"/>
          </a:xfrm>
          <a:prstGeom prst="rightArrow">
            <a:avLst>
              <a:gd fmla="val 50000" name="adj1"/>
              <a:gd fmla="val 50000" name="adj2"/>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highlight>
                <a:srgbClr val="0070C0"/>
              </a:highlight>
              <a:latin typeface="Arial"/>
              <a:ea typeface="Arial"/>
              <a:cs typeface="Arial"/>
              <a:sym typeface="Arial"/>
            </a:endParaRPr>
          </a:p>
        </p:txBody>
      </p:sp>
      <p:sp>
        <p:nvSpPr>
          <p:cNvPr id="271" name="Google Shape;271;g116e922a2d1_11_92"/>
          <p:cNvSpPr/>
          <p:nvPr/>
        </p:nvSpPr>
        <p:spPr>
          <a:xfrm>
            <a:off x="1192482" y="6249537"/>
            <a:ext cx="782100" cy="571800"/>
          </a:xfrm>
          <a:prstGeom prst="ellipse">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g116e922a2d1_11_92"/>
          <p:cNvSpPr/>
          <p:nvPr/>
        </p:nvSpPr>
        <p:spPr>
          <a:xfrm>
            <a:off x="3514876" y="9033340"/>
            <a:ext cx="782100" cy="571800"/>
          </a:xfrm>
          <a:prstGeom prst="ellipse">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g116e922a2d1_11_92"/>
          <p:cNvSpPr txBox="1"/>
          <p:nvPr/>
        </p:nvSpPr>
        <p:spPr>
          <a:xfrm>
            <a:off x="1720371" y="2853965"/>
            <a:ext cx="7639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 </a:t>
            </a:r>
            <a:r>
              <a:rPr b="1" lang="en-US" sz="1800">
                <a:solidFill>
                  <a:srgbClr val="0070C0"/>
                </a:solidFill>
                <a:latin typeface="Calibri"/>
                <a:ea typeface="Calibri"/>
                <a:cs typeface="Calibri"/>
                <a:sym typeface="Calibri"/>
              </a:rPr>
              <a:t>이상치로 분류된 ‘강서구'와 ‘노원구' 제외 후 진행 </a:t>
            </a:r>
            <a:endParaRPr b="1" i="0" sz="1800" u="none" cap="none" strike="noStrike">
              <a:solidFill>
                <a:srgbClr val="0070C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16e922a2d1_11_11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r>
              <a:rPr lang="en-US" sz="1800"/>
              <a:t>1</a:t>
            </a:r>
            <a:endParaRPr b="0" i="0" sz="1800" u="none" cap="none" strike="noStrike">
              <a:solidFill>
                <a:schemeClr val="dk1"/>
              </a:solidFill>
              <a:latin typeface="Calibri"/>
              <a:ea typeface="Calibri"/>
              <a:cs typeface="Calibri"/>
              <a:sym typeface="Calibri"/>
            </a:endParaRPr>
          </a:p>
        </p:txBody>
      </p:sp>
      <p:pic>
        <p:nvPicPr>
          <p:cNvPr id="279" name="Google Shape;279;g116e922a2d1_11_112"/>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pic>
        <p:nvPicPr>
          <p:cNvPr id="280" name="Google Shape;280;g116e922a2d1_11_112"/>
          <p:cNvPicPr preferRelativeResize="0"/>
          <p:nvPr/>
        </p:nvPicPr>
        <p:blipFill rotWithShape="1">
          <a:blip r:embed="rId4">
            <a:alphaModFix/>
          </a:blip>
          <a:srcRect b="0" l="0" r="0" t="0"/>
          <a:stretch/>
        </p:blipFill>
        <p:spPr>
          <a:xfrm>
            <a:off x="1068696" y="3126057"/>
            <a:ext cx="7104549" cy="3773478"/>
          </a:xfrm>
          <a:prstGeom prst="rect">
            <a:avLst/>
          </a:prstGeom>
          <a:noFill/>
          <a:ln>
            <a:noFill/>
          </a:ln>
        </p:spPr>
      </p:pic>
      <p:pic>
        <p:nvPicPr>
          <p:cNvPr id="281" name="Google Shape;281;g116e922a2d1_11_112"/>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282" name="Google Shape;282;g116e922a2d1_11_112"/>
          <p:cNvSpPr txBox="1"/>
          <p:nvPr/>
        </p:nvSpPr>
        <p:spPr>
          <a:xfrm>
            <a:off x="1478969" y="2339043"/>
            <a:ext cx="597103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시간대별 장애인 콜택시 이용 현황</a:t>
            </a:r>
            <a:endParaRPr b="1" i="0" sz="2300" u="none" cap="none" strike="noStrike">
              <a:solidFill>
                <a:srgbClr val="000000"/>
              </a:solidFill>
              <a:latin typeface="Arial"/>
              <a:ea typeface="Arial"/>
              <a:cs typeface="Arial"/>
              <a:sym typeface="Arial"/>
            </a:endParaRPr>
          </a:p>
        </p:txBody>
      </p:sp>
      <p:pic>
        <p:nvPicPr>
          <p:cNvPr id="283" name="Google Shape;283;g116e922a2d1_11_112"/>
          <p:cNvPicPr preferRelativeResize="0"/>
          <p:nvPr/>
        </p:nvPicPr>
        <p:blipFill rotWithShape="1">
          <a:blip r:embed="rId6">
            <a:alphaModFix/>
          </a:blip>
          <a:srcRect b="0" l="0" r="0" t="0"/>
          <a:stretch/>
        </p:blipFill>
        <p:spPr>
          <a:xfrm>
            <a:off x="9144000" y="3117419"/>
            <a:ext cx="7603631" cy="3989245"/>
          </a:xfrm>
          <a:prstGeom prst="rect">
            <a:avLst/>
          </a:prstGeom>
          <a:noFill/>
          <a:ln>
            <a:noFill/>
          </a:ln>
        </p:spPr>
      </p:pic>
      <p:sp>
        <p:nvSpPr>
          <p:cNvPr id="284" name="Google Shape;284;g116e922a2d1_11_112"/>
          <p:cNvSpPr txBox="1"/>
          <p:nvPr/>
        </p:nvSpPr>
        <p:spPr>
          <a:xfrm>
            <a:off x="9499871" y="2328781"/>
            <a:ext cx="597103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요일별 장애인 콜택시 이용 현황</a:t>
            </a:r>
            <a:endParaRPr b="1" i="0" sz="2300" u="none" cap="none" strike="noStrike">
              <a:solidFill>
                <a:srgbClr val="000000"/>
              </a:solidFill>
              <a:latin typeface="Arial"/>
              <a:ea typeface="Arial"/>
              <a:cs typeface="Arial"/>
              <a:sym typeface="Arial"/>
            </a:endParaRPr>
          </a:p>
        </p:txBody>
      </p:sp>
      <p:sp>
        <p:nvSpPr>
          <p:cNvPr id="285" name="Google Shape;285;g116e922a2d1_11_112"/>
          <p:cNvSpPr txBox="1"/>
          <p:nvPr/>
        </p:nvSpPr>
        <p:spPr>
          <a:xfrm>
            <a:off x="1068696" y="7237662"/>
            <a:ext cx="7309597" cy="13387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아침 출근시간대 (6시, 7시) 콜택시 이용률 증가</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점심시간대 (11~14시)에 이용률이 가장 높음</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밤 시간대까지 지속적으로 감소, 22~05시까지는 이용률 거의 없음</a:t>
            </a:r>
            <a:endParaRPr b="0" i="0" sz="1800" u="none" cap="none" strike="noStrike">
              <a:solidFill>
                <a:srgbClr val="0C0C0C"/>
              </a:solidFill>
              <a:latin typeface="Calibri"/>
              <a:ea typeface="Calibri"/>
              <a:cs typeface="Calibri"/>
              <a:sym typeface="Calibri"/>
            </a:endParaRPr>
          </a:p>
        </p:txBody>
      </p:sp>
      <p:sp>
        <p:nvSpPr>
          <p:cNvPr id="286" name="Google Shape;286;g116e922a2d1_11_112"/>
          <p:cNvSpPr txBox="1"/>
          <p:nvPr/>
        </p:nvSpPr>
        <p:spPr>
          <a:xfrm>
            <a:off x="9144000" y="7306572"/>
            <a:ext cx="7309597" cy="17542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월요일의 콜택시 이용률이 가장 많음</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평일의 콜택시 이용률이 주말 대비 약 1.5배 높음</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점심시간 대의 장애인 콜택시 이용률이 가장 높으며,</a:t>
            </a:r>
            <a:endParaRPr/>
          </a:p>
          <a:p>
            <a:pPr indent="0" lvl="1" marL="0" marR="0" rtl="0" algn="l">
              <a:lnSpc>
                <a:spcPct val="150000"/>
              </a:lnSpc>
              <a:spcBef>
                <a:spcPts val="0"/>
              </a:spcBef>
              <a:spcAft>
                <a:spcPts val="0"/>
              </a:spcAft>
              <a:buNone/>
            </a:pPr>
            <a:r>
              <a:rPr b="0" i="0" lang="en-US" sz="1800" u="none" cap="none" strike="noStrike">
                <a:solidFill>
                  <a:srgbClr val="0C0C0C"/>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점심 &gt; 아침 &gt; 저녁 &gt; 심야 시간대 순서로 이용률이 높음</a:t>
            </a:r>
            <a:endParaRPr b="1" i="0" sz="1800" u="none" cap="none" strike="noStrike">
              <a:solidFill>
                <a:srgbClr val="0070C0"/>
              </a:solidFill>
              <a:latin typeface="Calibri"/>
              <a:ea typeface="Calibri"/>
              <a:cs typeface="Calibri"/>
              <a:sym typeface="Calibri"/>
            </a:endParaRPr>
          </a:p>
        </p:txBody>
      </p:sp>
      <p:pic>
        <p:nvPicPr>
          <p:cNvPr id="287" name="Google Shape;287;g116e922a2d1_11_112"/>
          <p:cNvPicPr preferRelativeResize="0"/>
          <p:nvPr/>
        </p:nvPicPr>
        <p:blipFill rotWithShape="1">
          <a:blip r:embed="rId7">
            <a:alphaModFix/>
          </a:blip>
          <a:srcRect b="0" l="0" r="0" t="0"/>
          <a:stretch/>
        </p:blipFill>
        <p:spPr>
          <a:xfrm>
            <a:off x="1123098" y="2408845"/>
            <a:ext cx="327735" cy="327735"/>
          </a:xfrm>
          <a:prstGeom prst="rect">
            <a:avLst/>
          </a:prstGeom>
          <a:noFill/>
          <a:ln>
            <a:noFill/>
          </a:ln>
        </p:spPr>
      </p:pic>
      <p:pic>
        <p:nvPicPr>
          <p:cNvPr id="288" name="Google Shape;288;g116e922a2d1_11_112"/>
          <p:cNvPicPr preferRelativeResize="0"/>
          <p:nvPr/>
        </p:nvPicPr>
        <p:blipFill rotWithShape="1">
          <a:blip r:embed="rId7">
            <a:alphaModFix/>
          </a:blip>
          <a:srcRect b="0" l="0" r="0" t="0"/>
          <a:stretch/>
        </p:blipFill>
        <p:spPr>
          <a:xfrm>
            <a:off x="9144000" y="2381247"/>
            <a:ext cx="327735" cy="327735"/>
          </a:xfrm>
          <a:prstGeom prst="rect">
            <a:avLst/>
          </a:prstGeom>
          <a:noFill/>
          <a:ln>
            <a:noFill/>
          </a:ln>
        </p:spPr>
      </p:pic>
      <p:sp>
        <p:nvSpPr>
          <p:cNvPr id="289" name="Google Shape;289;g116e922a2d1_11_112"/>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데이터 분석 | 시각화</a:t>
            </a:r>
            <a:endParaRPr b="1" i="0" sz="3200" u="none" cap="none" strike="noStrike">
              <a:solidFill>
                <a:schemeClr val="dk1"/>
              </a:solidFill>
              <a:latin typeface="Calibri"/>
              <a:ea typeface="Calibri"/>
              <a:cs typeface="Calibri"/>
              <a:sym typeface="Calibri"/>
            </a:endParaRPr>
          </a:p>
        </p:txBody>
      </p:sp>
      <p:sp>
        <p:nvSpPr>
          <p:cNvPr id="290" name="Google Shape;290;g116e922a2d1_11_112"/>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교통 &gt; 콜택시</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16e922a2d1_11_152"/>
          <p:cNvSpPr/>
          <p:nvPr/>
        </p:nvSpPr>
        <p:spPr>
          <a:xfrm>
            <a:off x="11830745" y="7095718"/>
            <a:ext cx="943560" cy="4000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6" name="Google Shape;296;g116e922a2d1_11_152"/>
          <p:cNvSpPr/>
          <p:nvPr/>
        </p:nvSpPr>
        <p:spPr>
          <a:xfrm>
            <a:off x="11823533" y="5719293"/>
            <a:ext cx="950771" cy="4000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7" name="Google Shape;297;g116e922a2d1_11_152"/>
          <p:cNvSpPr/>
          <p:nvPr/>
        </p:nvSpPr>
        <p:spPr>
          <a:xfrm>
            <a:off x="11823533" y="3502361"/>
            <a:ext cx="3475607" cy="4000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8" name="Google Shape;298;g116e922a2d1_11_15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r>
              <a:rPr lang="en-US" sz="1800"/>
              <a:t>2</a:t>
            </a:r>
            <a:endParaRPr b="0" i="0" sz="1800" u="none" cap="none" strike="noStrike">
              <a:solidFill>
                <a:schemeClr val="dk1"/>
              </a:solidFill>
              <a:latin typeface="Calibri"/>
              <a:ea typeface="Calibri"/>
              <a:cs typeface="Calibri"/>
              <a:sym typeface="Calibri"/>
            </a:endParaRPr>
          </a:p>
        </p:txBody>
      </p:sp>
      <p:pic>
        <p:nvPicPr>
          <p:cNvPr id="299" name="Google Shape;299;g116e922a2d1_11_152"/>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pic>
        <p:nvPicPr>
          <p:cNvPr id="300" name="Google Shape;300;g116e922a2d1_11_152"/>
          <p:cNvPicPr preferRelativeResize="0"/>
          <p:nvPr/>
        </p:nvPicPr>
        <p:blipFill rotWithShape="1">
          <a:blip r:embed="rId4">
            <a:alphaModFix/>
          </a:blip>
          <a:srcRect b="0" l="0" r="0" t="0"/>
          <a:stretch/>
        </p:blipFill>
        <p:spPr>
          <a:xfrm>
            <a:off x="954024" y="3099766"/>
            <a:ext cx="9985542" cy="6006033"/>
          </a:xfrm>
          <a:prstGeom prst="rect">
            <a:avLst/>
          </a:prstGeom>
          <a:noFill/>
          <a:ln>
            <a:noFill/>
          </a:ln>
        </p:spPr>
      </p:pic>
      <p:sp>
        <p:nvSpPr>
          <p:cNvPr id="301" name="Google Shape;301;g116e922a2d1_11_152"/>
          <p:cNvSpPr txBox="1"/>
          <p:nvPr/>
        </p:nvSpPr>
        <p:spPr>
          <a:xfrm>
            <a:off x="11476038" y="3526349"/>
            <a:ext cx="4029694" cy="4000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Noto Sans Symbols"/>
              <a:buChar char="◆"/>
            </a:pPr>
            <a:r>
              <a:rPr b="1" i="0" lang="en-US" sz="2000" u="none" cap="none" strike="noStrike">
                <a:solidFill>
                  <a:schemeClr val="dk1"/>
                </a:solidFill>
                <a:latin typeface="Arial"/>
                <a:ea typeface="Arial"/>
                <a:cs typeface="Arial"/>
                <a:sym typeface="Arial"/>
              </a:rPr>
              <a:t>장애인 주차칸 여부 분석 기준</a:t>
            </a:r>
            <a:endParaRPr b="1" i="0" sz="2000" u="none" cap="none" strike="noStrike">
              <a:solidFill>
                <a:schemeClr val="dk1"/>
              </a:solidFill>
              <a:latin typeface="Arial"/>
              <a:ea typeface="Arial"/>
              <a:cs typeface="Arial"/>
              <a:sym typeface="Arial"/>
            </a:endParaRPr>
          </a:p>
        </p:txBody>
      </p:sp>
      <p:pic>
        <p:nvPicPr>
          <p:cNvPr id="302" name="Google Shape;302;g116e922a2d1_11_152"/>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303" name="Google Shape;303;g116e922a2d1_11_152"/>
          <p:cNvSpPr txBox="1"/>
          <p:nvPr/>
        </p:nvSpPr>
        <p:spPr>
          <a:xfrm>
            <a:off x="1402078" y="2325789"/>
            <a:ext cx="8779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각 구별 공영 주차장 수 및 장애인 주차칸 여부 확인</a:t>
            </a:r>
            <a:endParaRPr b="1" i="0" sz="2300" u="none" cap="none" strike="noStrike">
              <a:solidFill>
                <a:srgbClr val="000000"/>
              </a:solidFill>
              <a:latin typeface="Arial"/>
              <a:ea typeface="Arial"/>
              <a:cs typeface="Arial"/>
              <a:sym typeface="Arial"/>
            </a:endParaRPr>
          </a:p>
        </p:txBody>
      </p:sp>
      <p:pic>
        <p:nvPicPr>
          <p:cNvPr id="304" name="Google Shape;304;g116e922a2d1_11_152"/>
          <p:cNvPicPr preferRelativeResize="0"/>
          <p:nvPr/>
        </p:nvPicPr>
        <p:blipFill rotWithShape="1">
          <a:blip r:embed="rId6">
            <a:alphaModFix/>
          </a:blip>
          <a:srcRect b="0" l="0" r="0" t="0"/>
          <a:stretch/>
        </p:blipFill>
        <p:spPr>
          <a:xfrm>
            <a:off x="996228" y="2380522"/>
            <a:ext cx="327735" cy="327735"/>
          </a:xfrm>
          <a:prstGeom prst="rect">
            <a:avLst/>
          </a:prstGeom>
          <a:noFill/>
          <a:ln>
            <a:noFill/>
          </a:ln>
        </p:spPr>
      </p:pic>
      <p:sp>
        <p:nvSpPr>
          <p:cNvPr id="305" name="Google Shape;305;g116e922a2d1_11_152"/>
          <p:cNvSpPr txBox="1"/>
          <p:nvPr/>
        </p:nvSpPr>
        <p:spPr>
          <a:xfrm>
            <a:off x="11823533" y="3964054"/>
            <a:ext cx="3768091" cy="13387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노외 주차장 : 주차면수 50대 이상</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노상 주차장 : 주차면수 50대 이상</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부설 주차장 : 주차면수 10대 이상</a:t>
            </a:r>
            <a:endParaRPr b="0" i="0" sz="1800" u="none" cap="none" strike="noStrike">
              <a:solidFill>
                <a:schemeClr val="dk1"/>
              </a:solidFill>
              <a:latin typeface="Calibri"/>
              <a:ea typeface="Calibri"/>
              <a:cs typeface="Calibri"/>
              <a:sym typeface="Calibri"/>
            </a:endParaRPr>
          </a:p>
        </p:txBody>
      </p:sp>
      <p:sp>
        <p:nvSpPr>
          <p:cNvPr id="306" name="Google Shape;306;g116e922a2d1_11_152"/>
          <p:cNvSpPr txBox="1"/>
          <p:nvPr/>
        </p:nvSpPr>
        <p:spPr>
          <a:xfrm>
            <a:off x="11483249" y="5739540"/>
            <a:ext cx="4029694" cy="4000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Noto Sans Symbols"/>
              <a:buChar char="◆"/>
            </a:pPr>
            <a:r>
              <a:rPr b="1" i="0" lang="en-US" sz="2000" u="none" cap="none" strike="noStrike">
                <a:solidFill>
                  <a:schemeClr val="dk1"/>
                </a:solidFill>
                <a:latin typeface="Arial"/>
                <a:ea typeface="Arial"/>
                <a:cs typeface="Arial"/>
                <a:sym typeface="Arial"/>
              </a:rPr>
              <a:t>강남구</a:t>
            </a:r>
            <a:endParaRPr b="1" i="0" sz="2000" u="none" cap="none" strike="noStrike">
              <a:solidFill>
                <a:schemeClr val="dk1"/>
              </a:solidFill>
              <a:latin typeface="Arial"/>
              <a:ea typeface="Arial"/>
              <a:cs typeface="Arial"/>
              <a:sym typeface="Arial"/>
            </a:endParaRPr>
          </a:p>
        </p:txBody>
      </p:sp>
      <p:sp>
        <p:nvSpPr>
          <p:cNvPr id="307" name="Google Shape;307;g116e922a2d1_11_152"/>
          <p:cNvSpPr txBox="1"/>
          <p:nvPr/>
        </p:nvSpPr>
        <p:spPr>
          <a:xfrm>
            <a:off x="11830744" y="6177245"/>
            <a:ext cx="5037859" cy="50779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가장 많은 공영주차장과 장애인 주차칸 보유</a:t>
            </a:r>
            <a:endParaRPr b="0" i="0" sz="1800" u="none" cap="none" strike="noStrike">
              <a:solidFill>
                <a:schemeClr val="dk1"/>
              </a:solidFill>
              <a:latin typeface="Calibri"/>
              <a:ea typeface="Calibri"/>
              <a:cs typeface="Calibri"/>
              <a:sym typeface="Calibri"/>
            </a:endParaRPr>
          </a:p>
        </p:txBody>
      </p:sp>
      <p:sp>
        <p:nvSpPr>
          <p:cNvPr id="308" name="Google Shape;308;g116e922a2d1_11_152"/>
          <p:cNvSpPr txBox="1"/>
          <p:nvPr/>
        </p:nvSpPr>
        <p:spPr>
          <a:xfrm>
            <a:off x="11483249" y="7115964"/>
            <a:ext cx="4029694" cy="4000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Noto Sans Symbols"/>
              <a:buChar char="◆"/>
            </a:pPr>
            <a:r>
              <a:rPr b="1" i="0" lang="en-US" sz="2000" u="none" cap="none" strike="noStrike">
                <a:solidFill>
                  <a:schemeClr val="dk1"/>
                </a:solidFill>
                <a:latin typeface="Arial"/>
                <a:ea typeface="Arial"/>
                <a:cs typeface="Arial"/>
                <a:sym typeface="Arial"/>
              </a:rPr>
              <a:t>동작구</a:t>
            </a:r>
            <a:endParaRPr b="1" i="0" sz="2000" u="none" cap="none" strike="noStrike">
              <a:solidFill>
                <a:schemeClr val="dk1"/>
              </a:solidFill>
              <a:latin typeface="Arial"/>
              <a:ea typeface="Arial"/>
              <a:cs typeface="Arial"/>
              <a:sym typeface="Arial"/>
            </a:endParaRPr>
          </a:p>
        </p:txBody>
      </p:sp>
      <p:sp>
        <p:nvSpPr>
          <p:cNvPr id="309" name="Google Shape;309;g116e922a2d1_11_152"/>
          <p:cNvSpPr txBox="1"/>
          <p:nvPr/>
        </p:nvSpPr>
        <p:spPr>
          <a:xfrm>
            <a:off x="11830744" y="7553669"/>
            <a:ext cx="3768091"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주차 가능 비율 : 40% 불가능 비율 : 60%</a:t>
            </a:r>
            <a:endParaRPr/>
          </a:p>
        </p:txBody>
      </p:sp>
      <p:sp>
        <p:nvSpPr>
          <p:cNvPr id="310" name="Google Shape;310;g116e922a2d1_11_152"/>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데이터 분석 | 시각화</a:t>
            </a:r>
            <a:endParaRPr b="1" i="0" sz="3200" u="none" cap="none" strike="noStrike">
              <a:solidFill>
                <a:schemeClr val="dk1"/>
              </a:solidFill>
              <a:latin typeface="Calibri"/>
              <a:ea typeface="Calibri"/>
              <a:cs typeface="Calibri"/>
              <a:sym typeface="Calibri"/>
            </a:endParaRPr>
          </a:p>
        </p:txBody>
      </p:sp>
      <p:sp>
        <p:nvSpPr>
          <p:cNvPr id="311" name="Google Shape;311;g116e922a2d1_11_152"/>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교통 &gt; 주차장 </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5" name="Shape 315"/>
        <p:cNvGrpSpPr/>
        <p:nvPr/>
      </p:nvGrpSpPr>
      <p:grpSpPr>
        <a:xfrm>
          <a:off x="0" y="0"/>
          <a:ext cx="0" cy="0"/>
          <a:chOff x="0" y="0"/>
          <a:chExt cx="0" cy="0"/>
        </a:xfrm>
      </p:grpSpPr>
      <p:sp>
        <p:nvSpPr>
          <p:cNvPr id="316" name="Google Shape;316;g116d531e49d_0_33"/>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13</a:t>
            </a:r>
            <a:endParaRPr b="0" i="0" sz="1800" u="none" cap="none" strike="noStrike">
              <a:solidFill>
                <a:schemeClr val="dk1"/>
              </a:solidFill>
              <a:latin typeface="Calibri"/>
              <a:ea typeface="Calibri"/>
              <a:cs typeface="Calibri"/>
              <a:sym typeface="Calibri"/>
            </a:endParaRPr>
          </a:p>
        </p:txBody>
      </p:sp>
      <p:sp>
        <p:nvSpPr>
          <p:cNvPr id="317" name="Google Shape;317;g116d531e49d_0_33"/>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데이터 분석 | 시각화</a:t>
            </a:r>
            <a:endParaRPr b="1" i="0" sz="3200" u="none" cap="none" strike="noStrike">
              <a:solidFill>
                <a:schemeClr val="dk1"/>
              </a:solidFill>
              <a:latin typeface="Calibri"/>
              <a:ea typeface="Calibri"/>
              <a:cs typeface="Calibri"/>
              <a:sym typeface="Calibri"/>
            </a:endParaRPr>
          </a:p>
        </p:txBody>
      </p:sp>
      <p:sp>
        <p:nvSpPr>
          <p:cNvPr id="318" name="Google Shape;318;g116d531e49d_0_33"/>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교통 &gt; 지하철 </a:t>
            </a:r>
            <a:endParaRPr b="0" i="0" sz="2500" u="none" cap="none" strike="noStrike">
              <a:solidFill>
                <a:schemeClr val="dk1"/>
              </a:solidFill>
              <a:latin typeface="Calibri"/>
              <a:ea typeface="Calibri"/>
              <a:cs typeface="Calibri"/>
              <a:sym typeface="Calibri"/>
            </a:endParaRPr>
          </a:p>
        </p:txBody>
      </p:sp>
      <p:pic>
        <p:nvPicPr>
          <p:cNvPr id="319" name="Google Shape;319;g116d531e49d_0_33"/>
          <p:cNvPicPr preferRelativeResize="0"/>
          <p:nvPr/>
        </p:nvPicPr>
        <p:blipFill rotWithShape="1">
          <a:blip r:embed="rId3">
            <a:alphaModFix/>
          </a:blip>
          <a:srcRect b="0" l="0" r="0" t="0"/>
          <a:stretch/>
        </p:blipFill>
        <p:spPr>
          <a:xfrm>
            <a:off x="0" y="550725"/>
            <a:ext cx="954024" cy="477001"/>
          </a:xfrm>
          <a:prstGeom prst="rect">
            <a:avLst/>
          </a:prstGeom>
          <a:noFill/>
          <a:ln>
            <a:noFill/>
          </a:ln>
        </p:spPr>
      </p:pic>
      <p:pic>
        <p:nvPicPr>
          <p:cNvPr id="320" name="Google Shape;320;g116d531e49d_0_33"/>
          <p:cNvPicPr preferRelativeResize="0"/>
          <p:nvPr/>
        </p:nvPicPr>
        <p:blipFill>
          <a:blip r:embed="rId4">
            <a:alphaModFix/>
          </a:blip>
          <a:stretch>
            <a:fillRect/>
          </a:stretch>
        </p:blipFill>
        <p:spPr>
          <a:xfrm>
            <a:off x="9329700" y="2650500"/>
            <a:ext cx="7968199" cy="480785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321" name="Google Shape;321;g116d531e49d_0_33"/>
          <p:cNvPicPr preferRelativeResize="0"/>
          <p:nvPr/>
        </p:nvPicPr>
        <p:blipFill>
          <a:blip r:embed="rId5">
            <a:alphaModFix/>
          </a:blip>
          <a:stretch>
            <a:fillRect/>
          </a:stretch>
        </p:blipFill>
        <p:spPr>
          <a:xfrm>
            <a:off x="719100" y="2650499"/>
            <a:ext cx="7947110" cy="480785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322" name="Google Shape;322;g116d531e49d_0_33"/>
          <p:cNvSpPr/>
          <p:nvPr/>
        </p:nvSpPr>
        <p:spPr>
          <a:xfrm>
            <a:off x="11801398" y="2952993"/>
            <a:ext cx="1872000" cy="19332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16d531e49d_0_33"/>
          <p:cNvSpPr/>
          <p:nvPr/>
        </p:nvSpPr>
        <p:spPr>
          <a:xfrm>
            <a:off x="9398493" y="4551129"/>
            <a:ext cx="1872000" cy="19332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16d531e49d_0_33"/>
          <p:cNvSpPr/>
          <p:nvPr/>
        </p:nvSpPr>
        <p:spPr>
          <a:xfrm>
            <a:off x="1106424" y="2875700"/>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장애인 등록자수 (6구간 표시) </a:t>
            </a:r>
            <a:endParaRPr/>
          </a:p>
        </p:txBody>
      </p:sp>
      <p:sp>
        <p:nvSpPr>
          <p:cNvPr id="325" name="Google Shape;325;g116d531e49d_0_33"/>
          <p:cNvSpPr/>
          <p:nvPr/>
        </p:nvSpPr>
        <p:spPr>
          <a:xfrm>
            <a:off x="9680700" y="2875700"/>
            <a:ext cx="19905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300">
                <a:solidFill>
                  <a:schemeClr val="dk1"/>
                </a:solidFill>
              </a:rPr>
              <a:t>지하철 내 총 편의시설 </a:t>
            </a:r>
            <a:r>
              <a:rPr b="0" i="0" lang="en-US" sz="1300" u="none" cap="none" strike="noStrike">
                <a:solidFill>
                  <a:schemeClr val="dk1"/>
                </a:solidFill>
                <a:latin typeface="Arial"/>
                <a:ea typeface="Arial"/>
                <a:cs typeface="Arial"/>
                <a:sym typeface="Arial"/>
              </a:rPr>
              <a:t>(6구간 표시) </a:t>
            </a:r>
            <a:endParaRPr/>
          </a:p>
        </p:txBody>
      </p:sp>
      <p:sp>
        <p:nvSpPr>
          <p:cNvPr id="326" name="Google Shape;326;g116d531e49d_0_33"/>
          <p:cNvSpPr txBox="1"/>
          <p:nvPr/>
        </p:nvSpPr>
        <p:spPr>
          <a:xfrm>
            <a:off x="2998088" y="1950325"/>
            <a:ext cx="35784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서울시 </a:t>
            </a:r>
            <a:r>
              <a:rPr b="1" i="0" lang="en-US" sz="2300" u="none" cap="none" strike="noStrike">
                <a:solidFill>
                  <a:schemeClr val="dk1"/>
                </a:solidFill>
                <a:latin typeface="Calibri"/>
                <a:ea typeface="Calibri"/>
                <a:cs typeface="Calibri"/>
                <a:sym typeface="Calibri"/>
              </a:rPr>
              <a:t>구 별 </a:t>
            </a:r>
            <a:r>
              <a:rPr b="1" lang="en-US" sz="2300">
                <a:solidFill>
                  <a:schemeClr val="dk1"/>
                </a:solidFill>
                <a:latin typeface="Calibri"/>
                <a:ea typeface="Calibri"/>
                <a:cs typeface="Calibri"/>
                <a:sym typeface="Calibri"/>
              </a:rPr>
              <a:t>장애인 수 분포</a:t>
            </a:r>
            <a:endParaRPr b="1" i="0" sz="2300" u="none" cap="none" strike="noStrike">
              <a:solidFill>
                <a:srgbClr val="000000"/>
              </a:solidFill>
              <a:latin typeface="Arial"/>
              <a:ea typeface="Arial"/>
              <a:cs typeface="Arial"/>
              <a:sym typeface="Arial"/>
            </a:endParaRPr>
          </a:p>
        </p:txBody>
      </p:sp>
      <p:sp>
        <p:nvSpPr>
          <p:cNvPr id="327" name="Google Shape;327;g116d531e49d_0_33"/>
          <p:cNvSpPr txBox="1"/>
          <p:nvPr/>
        </p:nvSpPr>
        <p:spPr>
          <a:xfrm>
            <a:off x="11114281" y="1950325"/>
            <a:ext cx="5199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지하철 내의 장애인 전체 편의시설 분포</a:t>
            </a:r>
            <a:endParaRPr b="1" i="0" sz="2300" u="none" cap="none" strike="noStrike">
              <a:solidFill>
                <a:srgbClr val="000000"/>
              </a:solidFill>
              <a:latin typeface="Arial"/>
              <a:ea typeface="Arial"/>
              <a:cs typeface="Arial"/>
              <a:sym typeface="Arial"/>
            </a:endParaRPr>
          </a:p>
        </p:txBody>
      </p:sp>
      <p:sp>
        <p:nvSpPr>
          <p:cNvPr id="328" name="Google Shape;328;g116d531e49d_0_33"/>
          <p:cNvSpPr txBox="1"/>
          <p:nvPr/>
        </p:nvSpPr>
        <p:spPr>
          <a:xfrm>
            <a:off x="801624" y="7724300"/>
            <a:ext cx="82833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285750" lvl="0" marL="285750" marR="0" rtl="0" algn="l">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folium을 활용하여 서울</a:t>
            </a:r>
            <a:r>
              <a:rPr lang="en-US" sz="1800">
                <a:solidFill>
                  <a:schemeClr val="dk1"/>
                </a:solidFill>
                <a:latin typeface="Calibri"/>
                <a:ea typeface="Calibri"/>
                <a:cs typeface="Calibri"/>
                <a:sym typeface="Calibri"/>
              </a:rPr>
              <a:t>시 구 별 장애인 인구 수 분포를 Map 형태로 시각화</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rPr>
              <a:t>강서</a:t>
            </a:r>
            <a:r>
              <a:rPr lang="en-US" sz="1800" u="sng">
                <a:solidFill>
                  <a:schemeClr val="dk1"/>
                </a:solidFill>
                <a:latin typeface="Calibri"/>
                <a:ea typeface="Calibri"/>
                <a:cs typeface="Calibri"/>
                <a:sym typeface="Calibri"/>
              </a:rPr>
              <a:t>구(28,727), 노원구(27,312), 은평구(21,773) </a:t>
            </a:r>
            <a:r>
              <a:rPr lang="en-US" sz="1800">
                <a:solidFill>
                  <a:schemeClr val="dk1"/>
                </a:solidFill>
                <a:latin typeface="Calibri"/>
                <a:ea typeface="Calibri"/>
                <a:cs typeface="Calibri"/>
                <a:sym typeface="Calibri"/>
              </a:rPr>
              <a:t>순으로 장애인 등록자 수 많음</a:t>
            </a:r>
            <a:endParaRPr sz="1800">
              <a:solidFill>
                <a:schemeClr val="dk1"/>
              </a:solidFill>
              <a:latin typeface="Calibri"/>
              <a:ea typeface="Calibri"/>
              <a:cs typeface="Calibri"/>
              <a:sym typeface="Calibri"/>
            </a:endParaRPr>
          </a:p>
        </p:txBody>
      </p:sp>
      <p:sp>
        <p:nvSpPr>
          <p:cNvPr id="329" name="Google Shape;329;g116d531e49d_0_33"/>
          <p:cNvSpPr txBox="1"/>
          <p:nvPr/>
        </p:nvSpPr>
        <p:spPr>
          <a:xfrm>
            <a:off x="9322299" y="7668750"/>
            <a:ext cx="8283300" cy="1523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285750" lvl="0" marL="285750" marR="0" rtl="0" algn="l">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folium을 활용하여 구 별 지하철 내의 장애인 전체 편의시설 분포를 Map 형태로 시각화</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장애인 수가 많은 강서구, 노원구에 필요한 편의시설이 부족</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 송파구, 강남구 순으로 다른 구에 비해 상대적으</a:t>
            </a:r>
            <a:r>
              <a:rPr lang="en-US" sz="1800">
                <a:solidFill>
                  <a:schemeClr val="dk1"/>
                </a:solidFill>
                <a:latin typeface="Calibri"/>
                <a:ea typeface="Calibri"/>
                <a:cs typeface="Calibri"/>
                <a:sym typeface="Calibri"/>
              </a:rPr>
              <a:t>로 </a:t>
            </a:r>
            <a:r>
              <a:rPr lang="en-US" sz="1800">
                <a:solidFill>
                  <a:schemeClr val="dk1"/>
                </a:solidFill>
                <a:latin typeface="Calibri"/>
                <a:ea typeface="Calibri"/>
                <a:cs typeface="Calibri"/>
                <a:sym typeface="Calibri"/>
              </a:rPr>
              <a:t>많은 편의시설 보유 </a:t>
            </a:r>
            <a:endParaRPr sz="1800">
              <a:solidFill>
                <a:schemeClr val="dk1"/>
              </a:solidFill>
              <a:latin typeface="Calibri"/>
              <a:ea typeface="Calibri"/>
              <a:cs typeface="Calibri"/>
              <a:sym typeface="Calibri"/>
            </a:endParaRPr>
          </a:p>
        </p:txBody>
      </p:sp>
      <p:pic>
        <p:nvPicPr>
          <p:cNvPr id="330" name="Google Shape;330;g116d531e49d_0_33"/>
          <p:cNvPicPr preferRelativeResize="0"/>
          <p:nvPr/>
        </p:nvPicPr>
        <p:blipFill rotWithShape="1">
          <a:blip r:embed="rId6">
            <a:alphaModFix/>
          </a:blip>
          <a:srcRect b="0" l="0" r="0" t="0"/>
          <a:stretch/>
        </p:blipFill>
        <p:spPr>
          <a:xfrm>
            <a:off x="15667824" y="9077324"/>
            <a:ext cx="2354124" cy="75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sp>
        <p:nvSpPr>
          <p:cNvPr id="335" name="Google Shape;335;g116d531e49d_0_214"/>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14</a:t>
            </a:r>
            <a:endParaRPr b="0" i="0" sz="1800" u="none" cap="none" strike="noStrike">
              <a:solidFill>
                <a:schemeClr val="dk1"/>
              </a:solidFill>
              <a:latin typeface="Calibri"/>
              <a:ea typeface="Calibri"/>
              <a:cs typeface="Calibri"/>
              <a:sym typeface="Calibri"/>
            </a:endParaRPr>
          </a:p>
        </p:txBody>
      </p:sp>
      <p:pic>
        <p:nvPicPr>
          <p:cNvPr id="336" name="Google Shape;336;g116d531e49d_0_214"/>
          <p:cNvPicPr preferRelativeResize="0"/>
          <p:nvPr/>
        </p:nvPicPr>
        <p:blipFill>
          <a:blip r:embed="rId3">
            <a:alphaModFix/>
          </a:blip>
          <a:stretch>
            <a:fillRect/>
          </a:stretch>
        </p:blipFill>
        <p:spPr>
          <a:xfrm>
            <a:off x="9369811" y="2637800"/>
            <a:ext cx="7988090" cy="4807841"/>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337" name="Google Shape;337;g116d531e49d_0_214"/>
          <p:cNvPicPr preferRelativeResize="0"/>
          <p:nvPr/>
        </p:nvPicPr>
        <p:blipFill>
          <a:blip r:embed="rId4">
            <a:alphaModFix/>
          </a:blip>
          <a:stretch>
            <a:fillRect/>
          </a:stretch>
        </p:blipFill>
        <p:spPr>
          <a:xfrm>
            <a:off x="793825" y="2637800"/>
            <a:ext cx="7744212" cy="4807849"/>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338" name="Google Shape;338;g116d531e49d_0_214"/>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데이터 분석 | 시각화</a:t>
            </a:r>
            <a:endParaRPr b="1" i="0" sz="3200" u="none" cap="none" strike="noStrike">
              <a:solidFill>
                <a:schemeClr val="dk1"/>
              </a:solidFill>
              <a:latin typeface="Calibri"/>
              <a:ea typeface="Calibri"/>
              <a:cs typeface="Calibri"/>
              <a:sym typeface="Calibri"/>
            </a:endParaRPr>
          </a:p>
        </p:txBody>
      </p:sp>
      <p:sp>
        <p:nvSpPr>
          <p:cNvPr id="339" name="Google Shape;339;g116d531e49d_0_214"/>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교통 &gt; 지하철 </a:t>
            </a:r>
            <a:endParaRPr b="0" i="0" sz="2500" u="none" cap="none" strike="noStrike">
              <a:solidFill>
                <a:schemeClr val="dk1"/>
              </a:solidFill>
              <a:latin typeface="Calibri"/>
              <a:ea typeface="Calibri"/>
              <a:cs typeface="Calibri"/>
              <a:sym typeface="Calibri"/>
            </a:endParaRPr>
          </a:p>
        </p:txBody>
      </p:sp>
      <p:pic>
        <p:nvPicPr>
          <p:cNvPr id="340" name="Google Shape;340;g116d531e49d_0_214"/>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341" name="Google Shape;341;g116d531e49d_0_214"/>
          <p:cNvSpPr/>
          <p:nvPr/>
        </p:nvSpPr>
        <p:spPr>
          <a:xfrm>
            <a:off x="1098624" y="2888625"/>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300">
                <a:solidFill>
                  <a:schemeClr val="dk1"/>
                </a:solidFill>
              </a:rPr>
              <a:t>휠체어 리프트</a:t>
            </a:r>
            <a:r>
              <a:rPr b="0" i="0" lang="en-US" sz="1300" u="none" cap="none" strike="noStrike">
                <a:solidFill>
                  <a:schemeClr val="dk1"/>
                </a:solidFill>
                <a:latin typeface="Arial"/>
                <a:ea typeface="Arial"/>
                <a:cs typeface="Arial"/>
                <a:sym typeface="Arial"/>
              </a:rPr>
              <a:t> (6구간 표시) </a:t>
            </a:r>
            <a:endParaRPr/>
          </a:p>
        </p:txBody>
      </p:sp>
      <p:sp>
        <p:nvSpPr>
          <p:cNvPr id="342" name="Google Shape;342;g116d531e49d_0_214"/>
          <p:cNvSpPr/>
          <p:nvPr/>
        </p:nvSpPr>
        <p:spPr>
          <a:xfrm>
            <a:off x="9720899" y="2888625"/>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300">
                <a:solidFill>
                  <a:schemeClr val="dk1"/>
                </a:solidFill>
              </a:rPr>
              <a:t>휠체어 급속충전기 </a:t>
            </a:r>
            <a:r>
              <a:rPr b="0" i="0" lang="en-US" sz="1300" u="none" cap="none" strike="noStrike">
                <a:solidFill>
                  <a:schemeClr val="dk1"/>
                </a:solidFill>
                <a:latin typeface="Arial"/>
                <a:ea typeface="Arial"/>
                <a:cs typeface="Arial"/>
                <a:sym typeface="Arial"/>
              </a:rPr>
              <a:t>(6구간 표시) </a:t>
            </a:r>
            <a:endParaRPr/>
          </a:p>
        </p:txBody>
      </p:sp>
      <p:sp>
        <p:nvSpPr>
          <p:cNvPr id="343" name="Google Shape;343;g116d531e49d_0_214"/>
          <p:cNvSpPr txBox="1"/>
          <p:nvPr/>
        </p:nvSpPr>
        <p:spPr>
          <a:xfrm>
            <a:off x="870037" y="7481250"/>
            <a:ext cx="82833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285750" lvl="0" marL="285750" marR="0" rtl="0" algn="l">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folium을 활용하여 서울시 구 별 지하철 내 휠체어 리프트 분포를 Map 형태로 시각화</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rPr>
              <a:t>각 구 별 대부분 0~5개</a:t>
            </a:r>
            <a:r>
              <a:rPr lang="en-US" sz="1800">
                <a:solidFill>
                  <a:schemeClr val="dk1"/>
                </a:solidFill>
                <a:latin typeface="Calibri"/>
                <a:ea typeface="Calibri"/>
                <a:cs typeface="Calibri"/>
                <a:sym typeface="Calibri"/>
              </a:rPr>
              <a:t>의 휠체어 리프트 설치</a:t>
            </a:r>
            <a:endParaRPr sz="1800">
              <a:solidFill>
                <a:schemeClr val="dk1"/>
              </a:solidFill>
              <a:latin typeface="Calibri"/>
              <a:ea typeface="Calibri"/>
              <a:cs typeface="Calibri"/>
              <a:sym typeface="Calibri"/>
            </a:endParaRPr>
          </a:p>
        </p:txBody>
      </p:sp>
      <p:sp>
        <p:nvSpPr>
          <p:cNvPr id="344" name="Google Shape;344;g116d531e49d_0_214"/>
          <p:cNvSpPr txBox="1"/>
          <p:nvPr/>
        </p:nvSpPr>
        <p:spPr>
          <a:xfrm>
            <a:off x="9562237" y="7498050"/>
            <a:ext cx="82833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285750" lvl="0" marL="285750" marR="0" rtl="0" algn="l">
              <a:lnSpc>
                <a:spcPct val="150000"/>
              </a:lnSpc>
              <a:spcBef>
                <a:spcPts val="0"/>
              </a:spcBef>
              <a:spcAft>
                <a:spcPts val="0"/>
              </a:spcAft>
              <a:buClr>
                <a:srgbClr val="000000"/>
              </a:buClr>
              <a:buSzPts val="1800"/>
              <a:buFont typeface="Noto Sans Symbols"/>
              <a:buChar char="✔"/>
            </a:pPr>
            <a:r>
              <a:rPr lang="en-US" sz="1800" u="sng">
                <a:solidFill>
                  <a:schemeClr val="dk1"/>
                </a:solidFill>
                <a:latin typeface="Calibri"/>
                <a:ea typeface="Calibri"/>
                <a:cs typeface="Calibri"/>
                <a:sym typeface="Calibri"/>
              </a:rPr>
              <a:t>각 구 별 대부분 0~10개 미만</a:t>
            </a:r>
            <a:r>
              <a:rPr lang="en-US" sz="1800">
                <a:solidFill>
                  <a:schemeClr val="dk1"/>
                </a:solidFill>
                <a:latin typeface="Calibri"/>
                <a:ea typeface="Calibri"/>
                <a:cs typeface="Calibri"/>
                <a:sym typeface="Calibri"/>
              </a:rPr>
              <a:t>의 휠체어 급속 충전기 설치</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b="1" lang="en-US" sz="1800">
                <a:solidFill>
                  <a:srgbClr val="0070C0"/>
                </a:solidFill>
                <a:latin typeface="Calibri"/>
                <a:ea typeface="Calibri"/>
                <a:cs typeface="Calibri"/>
                <a:sym typeface="Calibri"/>
              </a:rPr>
              <a:t>10개 이상 설치된 구는 존재하지 않음</a:t>
            </a:r>
            <a:endParaRPr sz="1800">
              <a:solidFill>
                <a:schemeClr val="dk1"/>
              </a:solidFill>
              <a:latin typeface="Calibri"/>
              <a:ea typeface="Calibri"/>
              <a:cs typeface="Calibri"/>
              <a:sym typeface="Calibri"/>
            </a:endParaRPr>
          </a:p>
        </p:txBody>
      </p:sp>
      <p:sp>
        <p:nvSpPr>
          <p:cNvPr id="345" name="Google Shape;345;g116d531e49d_0_214"/>
          <p:cNvSpPr txBox="1"/>
          <p:nvPr/>
        </p:nvSpPr>
        <p:spPr>
          <a:xfrm>
            <a:off x="11675124" y="2016025"/>
            <a:ext cx="3600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구 별 </a:t>
            </a:r>
            <a:r>
              <a:rPr b="1" lang="en-US" sz="2300">
                <a:solidFill>
                  <a:schemeClr val="dk1"/>
                </a:solidFill>
                <a:latin typeface="Calibri"/>
                <a:ea typeface="Calibri"/>
                <a:cs typeface="Calibri"/>
                <a:sym typeface="Calibri"/>
              </a:rPr>
              <a:t>휠체어 급속충전기 분포</a:t>
            </a:r>
            <a:endParaRPr b="1" i="0" sz="2300" u="none" cap="none" strike="noStrike">
              <a:solidFill>
                <a:srgbClr val="000000"/>
              </a:solidFill>
              <a:latin typeface="Arial"/>
              <a:ea typeface="Arial"/>
              <a:cs typeface="Arial"/>
              <a:sym typeface="Arial"/>
            </a:endParaRPr>
          </a:p>
        </p:txBody>
      </p:sp>
      <p:sp>
        <p:nvSpPr>
          <p:cNvPr id="346" name="Google Shape;346;g116d531e49d_0_214"/>
          <p:cNvSpPr txBox="1"/>
          <p:nvPr/>
        </p:nvSpPr>
        <p:spPr>
          <a:xfrm>
            <a:off x="3066623" y="2027513"/>
            <a:ext cx="33510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구 별 </a:t>
            </a:r>
            <a:r>
              <a:rPr b="1" lang="en-US" sz="2300">
                <a:solidFill>
                  <a:schemeClr val="dk1"/>
                </a:solidFill>
                <a:latin typeface="Calibri"/>
                <a:ea typeface="Calibri"/>
                <a:cs typeface="Calibri"/>
                <a:sym typeface="Calibri"/>
              </a:rPr>
              <a:t>휠체어 리프트 분포</a:t>
            </a:r>
            <a:endParaRPr b="1" i="0" sz="2300" u="none" cap="none" strike="noStrike">
              <a:solidFill>
                <a:srgbClr val="000000"/>
              </a:solidFill>
              <a:latin typeface="Arial"/>
              <a:ea typeface="Arial"/>
              <a:cs typeface="Arial"/>
              <a:sym typeface="Arial"/>
            </a:endParaRPr>
          </a:p>
        </p:txBody>
      </p:sp>
      <p:pic>
        <p:nvPicPr>
          <p:cNvPr id="347" name="Google Shape;347;g116d531e49d_0_214"/>
          <p:cNvPicPr preferRelativeResize="0"/>
          <p:nvPr/>
        </p:nvPicPr>
        <p:blipFill rotWithShape="1">
          <a:blip r:embed="rId6">
            <a:alphaModFix/>
          </a:blip>
          <a:srcRect b="0" l="0" r="0" t="0"/>
          <a:stretch/>
        </p:blipFill>
        <p:spPr>
          <a:xfrm>
            <a:off x="15667824" y="9077324"/>
            <a:ext cx="2354124" cy="75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sp>
        <p:nvSpPr>
          <p:cNvPr id="352" name="Google Shape;352;g116d531e49d_0_4"/>
          <p:cNvSpPr/>
          <p:nvPr/>
        </p:nvSpPr>
        <p:spPr>
          <a:xfrm>
            <a:off x="9640850" y="5190100"/>
            <a:ext cx="7851900" cy="3681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3" name="Google Shape;353;g116d531e49d_0_4"/>
          <p:cNvSpPr/>
          <p:nvPr/>
        </p:nvSpPr>
        <p:spPr>
          <a:xfrm>
            <a:off x="9656000" y="1408725"/>
            <a:ext cx="7851900" cy="3681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54" name="Google Shape;354;g116d531e49d_0_4"/>
          <p:cNvPicPr preferRelativeResize="0"/>
          <p:nvPr/>
        </p:nvPicPr>
        <p:blipFill>
          <a:blip r:embed="rId3">
            <a:alphaModFix/>
          </a:blip>
          <a:stretch>
            <a:fillRect/>
          </a:stretch>
        </p:blipFill>
        <p:spPr>
          <a:xfrm>
            <a:off x="566338" y="2484786"/>
            <a:ext cx="8441176" cy="5137638"/>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355" name="Google Shape;355;g116d531e49d_0_4"/>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데이터 분석 | 시각화</a:t>
            </a:r>
            <a:endParaRPr b="1" i="0" sz="3200" u="none" cap="none" strike="noStrike">
              <a:solidFill>
                <a:schemeClr val="dk1"/>
              </a:solidFill>
              <a:latin typeface="Calibri"/>
              <a:ea typeface="Calibri"/>
              <a:cs typeface="Calibri"/>
              <a:sym typeface="Calibri"/>
            </a:endParaRPr>
          </a:p>
        </p:txBody>
      </p:sp>
      <p:sp>
        <p:nvSpPr>
          <p:cNvPr id="356" name="Google Shape;356;g116d531e49d_0_4"/>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교통 &gt; 지하철 </a:t>
            </a:r>
            <a:endParaRPr b="0" i="0" sz="2500" u="none" cap="none" strike="noStrike">
              <a:solidFill>
                <a:schemeClr val="dk1"/>
              </a:solidFill>
              <a:latin typeface="Calibri"/>
              <a:ea typeface="Calibri"/>
              <a:cs typeface="Calibri"/>
              <a:sym typeface="Calibri"/>
            </a:endParaRPr>
          </a:p>
        </p:txBody>
      </p:sp>
      <p:pic>
        <p:nvPicPr>
          <p:cNvPr id="357" name="Google Shape;357;g116d531e49d_0_4"/>
          <p:cNvPicPr preferRelativeResize="0"/>
          <p:nvPr/>
        </p:nvPicPr>
        <p:blipFill rotWithShape="1">
          <a:blip r:embed="rId4">
            <a:alphaModFix/>
          </a:blip>
          <a:srcRect b="0" l="0" r="0" t="0"/>
          <a:stretch/>
        </p:blipFill>
        <p:spPr>
          <a:xfrm>
            <a:off x="0" y="550725"/>
            <a:ext cx="954024" cy="477001"/>
          </a:xfrm>
          <a:prstGeom prst="rect">
            <a:avLst/>
          </a:prstGeom>
          <a:noFill/>
          <a:ln>
            <a:noFill/>
          </a:ln>
        </p:spPr>
      </p:pic>
      <p:sp>
        <p:nvSpPr>
          <p:cNvPr id="358" name="Google Shape;358;g116d531e49d_0_4"/>
          <p:cNvSpPr txBox="1"/>
          <p:nvPr/>
        </p:nvSpPr>
        <p:spPr>
          <a:xfrm>
            <a:off x="9854150" y="1655200"/>
            <a:ext cx="7577700" cy="323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200">
                <a:solidFill>
                  <a:schemeClr val="dk1"/>
                </a:solidFill>
              </a:rPr>
              <a:t>지하철 내 장애인 편의시설 분포는 장애인 수 분포에 비례하지 않음</a:t>
            </a:r>
            <a:endParaRPr b="1" sz="2200"/>
          </a:p>
          <a:p>
            <a:pPr indent="0" lvl="0" marL="0" rtl="0" algn="l">
              <a:lnSpc>
                <a:spcPct val="150000"/>
              </a:lnSpc>
              <a:spcBef>
                <a:spcPts val="0"/>
              </a:spcBef>
              <a:spcAft>
                <a:spcPts val="0"/>
              </a:spcAft>
              <a:buNone/>
            </a:pPr>
            <a:r>
              <a:t/>
            </a:r>
            <a:endParaRPr sz="2000"/>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특히 강서구, 노원구는 구 별 장애인 수가 가장 많이 많지만, 실제적으로 편의시설 수는 굉장히 적음</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오히려 장애인 수가 상대적으로 적은 용산구가 강서구, 노원구보다 많은 편의시설 수 보유</a:t>
            </a:r>
            <a:endParaRPr sz="1100">
              <a:solidFill>
                <a:schemeClr val="dk1"/>
              </a:solidFill>
            </a:endParaRPr>
          </a:p>
          <a:p>
            <a:pPr indent="0" lvl="0" marL="0" rtl="0" algn="l">
              <a:lnSpc>
                <a:spcPct val="150000"/>
              </a:lnSpc>
              <a:spcBef>
                <a:spcPts val="0"/>
              </a:spcBef>
              <a:spcAft>
                <a:spcPts val="0"/>
              </a:spcAft>
              <a:buNone/>
            </a:pPr>
            <a:r>
              <a:rPr lang="en-US" sz="2000">
                <a:solidFill>
                  <a:schemeClr val="dk1"/>
                </a:solidFill>
              </a:rPr>
              <a:t> </a:t>
            </a:r>
            <a:r>
              <a:rPr lang="en-US" sz="2000"/>
              <a:t> </a:t>
            </a:r>
            <a:endParaRPr sz="2000"/>
          </a:p>
        </p:txBody>
      </p:sp>
      <p:sp>
        <p:nvSpPr>
          <p:cNvPr id="359" name="Google Shape;359;g116d531e49d_0_4"/>
          <p:cNvSpPr txBox="1"/>
          <p:nvPr/>
        </p:nvSpPr>
        <p:spPr>
          <a:xfrm>
            <a:off x="9815200" y="5342500"/>
            <a:ext cx="7090500" cy="330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500"/>
              <a:t> </a:t>
            </a:r>
            <a:r>
              <a:rPr b="1" lang="en-US" sz="2200">
                <a:solidFill>
                  <a:schemeClr val="dk1"/>
                </a:solidFill>
              </a:rPr>
              <a:t>장애인 교통 약자를 위한 편의시설의 절대적인 수가 낮음</a:t>
            </a:r>
            <a:r>
              <a:rPr b="1" lang="en-US" sz="2000"/>
              <a:t> </a:t>
            </a:r>
            <a:endParaRPr b="1" sz="2000"/>
          </a:p>
          <a:p>
            <a:pPr indent="0" lvl="0" marL="0" rtl="0" algn="l">
              <a:lnSpc>
                <a:spcPct val="150000"/>
              </a:lnSpc>
              <a:spcBef>
                <a:spcPts val="0"/>
              </a:spcBef>
              <a:spcAft>
                <a:spcPts val="0"/>
              </a:spcAft>
              <a:buNone/>
            </a:pPr>
            <a:r>
              <a:t/>
            </a:r>
            <a:endParaRPr sz="2000"/>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일반인과 같이 사용하는 승강기를 제외하고 장애인을 위한 교통 편의시설의 수는 절대적으로 부족함</a:t>
            </a:r>
            <a:endParaRPr sz="2000">
              <a:solidFill>
                <a:schemeClr val="dk1"/>
              </a:solidFill>
            </a:endParaRPr>
          </a:p>
          <a:p>
            <a:pPr indent="0" lvl="0" marL="45720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휠체어리프트, 휠체어 급속충전기는 각 구별로 5개 미만인 지역이 가장 많음 </a:t>
            </a:r>
            <a:endParaRPr sz="1100">
              <a:solidFill>
                <a:schemeClr val="dk1"/>
              </a:solidFill>
            </a:endParaRPr>
          </a:p>
          <a:p>
            <a:pPr indent="0" lvl="0" marL="0" rtl="0" algn="l">
              <a:lnSpc>
                <a:spcPct val="150000"/>
              </a:lnSpc>
              <a:spcBef>
                <a:spcPts val="0"/>
              </a:spcBef>
              <a:spcAft>
                <a:spcPts val="0"/>
              </a:spcAft>
              <a:buNone/>
            </a:pPr>
            <a:r>
              <a:rPr lang="en-US" sz="2000">
                <a:solidFill>
                  <a:schemeClr val="dk1"/>
                </a:solidFill>
              </a:rPr>
              <a:t> </a:t>
            </a:r>
            <a:r>
              <a:rPr lang="en-US" sz="2000"/>
              <a:t> </a:t>
            </a:r>
            <a:endParaRPr sz="2000"/>
          </a:p>
        </p:txBody>
      </p:sp>
      <p:pic>
        <p:nvPicPr>
          <p:cNvPr id="360" name="Google Shape;360;g116d531e49d_0_4"/>
          <p:cNvPicPr preferRelativeResize="0"/>
          <p:nvPr/>
        </p:nvPicPr>
        <p:blipFill rotWithShape="1">
          <a:blip r:embed="rId5">
            <a:alphaModFix/>
          </a:blip>
          <a:srcRect b="0" l="0" r="0" t="0"/>
          <a:stretch/>
        </p:blipFill>
        <p:spPr>
          <a:xfrm>
            <a:off x="15667824" y="9077324"/>
            <a:ext cx="2354124" cy="759800"/>
          </a:xfrm>
          <a:prstGeom prst="rect">
            <a:avLst/>
          </a:prstGeom>
          <a:noFill/>
          <a:ln>
            <a:noFill/>
          </a:ln>
        </p:spPr>
      </p:pic>
      <p:sp>
        <p:nvSpPr>
          <p:cNvPr id="361" name="Google Shape;361;g116d531e49d_0_4"/>
          <p:cNvSpPr/>
          <p:nvPr/>
        </p:nvSpPr>
        <p:spPr>
          <a:xfrm>
            <a:off x="870024" y="2736225"/>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300">
                <a:solidFill>
                  <a:schemeClr val="dk1"/>
                </a:solidFill>
              </a:rPr>
              <a:t>승강기</a:t>
            </a:r>
            <a:r>
              <a:rPr lang="en-US" sz="1300">
                <a:solidFill>
                  <a:schemeClr val="dk1"/>
                </a:solidFill>
              </a:rPr>
              <a:t> 분포</a:t>
            </a:r>
            <a:r>
              <a:rPr b="0" i="0" lang="en-US" sz="1300" u="none" cap="none" strike="noStrike">
                <a:solidFill>
                  <a:schemeClr val="dk1"/>
                </a:solidFill>
                <a:latin typeface="Arial"/>
                <a:ea typeface="Arial"/>
                <a:cs typeface="Arial"/>
                <a:sym typeface="Arial"/>
              </a:rPr>
              <a:t> </a:t>
            </a:r>
            <a:endParaRPr b="0" i="0" sz="13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(6구간 표시) </a:t>
            </a:r>
            <a:endParaRPr/>
          </a:p>
        </p:txBody>
      </p:sp>
      <p:sp>
        <p:nvSpPr>
          <p:cNvPr id="362" name="Google Shape;362;g116d531e49d_0_4"/>
          <p:cNvSpPr txBox="1"/>
          <p:nvPr/>
        </p:nvSpPr>
        <p:spPr>
          <a:xfrm>
            <a:off x="3609891" y="1913375"/>
            <a:ext cx="2354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구 별 </a:t>
            </a:r>
            <a:r>
              <a:rPr b="1" lang="en-US" sz="2300">
                <a:solidFill>
                  <a:schemeClr val="dk1"/>
                </a:solidFill>
                <a:latin typeface="Calibri"/>
                <a:ea typeface="Calibri"/>
                <a:cs typeface="Calibri"/>
                <a:sym typeface="Calibri"/>
              </a:rPr>
              <a:t>승강기</a:t>
            </a:r>
            <a:r>
              <a:rPr b="1" lang="en-US" sz="2300">
                <a:solidFill>
                  <a:schemeClr val="dk1"/>
                </a:solidFill>
                <a:latin typeface="Calibri"/>
                <a:ea typeface="Calibri"/>
                <a:cs typeface="Calibri"/>
                <a:sym typeface="Calibri"/>
              </a:rPr>
              <a:t> 분포</a:t>
            </a:r>
            <a:endParaRPr b="1" i="0" sz="2300" u="none" cap="none" strike="noStrike">
              <a:solidFill>
                <a:srgbClr val="000000"/>
              </a:solidFill>
              <a:latin typeface="Arial"/>
              <a:ea typeface="Arial"/>
              <a:cs typeface="Arial"/>
              <a:sym typeface="Arial"/>
            </a:endParaRPr>
          </a:p>
        </p:txBody>
      </p:sp>
      <p:sp>
        <p:nvSpPr>
          <p:cNvPr id="363" name="Google Shape;363;g116d531e49d_0_4"/>
          <p:cNvSpPr txBox="1"/>
          <p:nvPr/>
        </p:nvSpPr>
        <p:spPr>
          <a:xfrm>
            <a:off x="954037" y="7690400"/>
            <a:ext cx="41496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a:p>
          <a:p>
            <a:pPr indent="-285750" lvl="0" marL="285750" marR="0" rtl="0" algn="l">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각 구 별 15~30개의 승강기 설치</a:t>
            </a:r>
            <a:endParaRPr sz="1800">
              <a:solidFill>
                <a:schemeClr val="dk1"/>
              </a:solidFill>
              <a:latin typeface="Calibri"/>
              <a:ea typeface="Calibri"/>
              <a:cs typeface="Calibri"/>
              <a:sym typeface="Calibri"/>
            </a:endParaRPr>
          </a:p>
        </p:txBody>
      </p:sp>
      <p:sp>
        <p:nvSpPr>
          <p:cNvPr id="364" name="Google Shape;364;g116d531e49d_0_4"/>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15</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8" name="Shape 368"/>
        <p:cNvGrpSpPr/>
        <p:nvPr/>
      </p:nvGrpSpPr>
      <p:grpSpPr>
        <a:xfrm>
          <a:off x="0" y="0"/>
          <a:ext cx="0" cy="0"/>
          <a:chOff x="0" y="0"/>
          <a:chExt cx="0" cy="0"/>
        </a:xfrm>
      </p:grpSpPr>
      <p:sp>
        <p:nvSpPr>
          <p:cNvPr id="369" name="Google Shape;369;g116e922a2d1_11_128"/>
          <p:cNvSpPr/>
          <p:nvPr/>
        </p:nvSpPr>
        <p:spPr>
          <a:xfrm>
            <a:off x="9307774" y="6332293"/>
            <a:ext cx="8126286" cy="15997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0" name="Google Shape;370;g116e922a2d1_11_128"/>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16</a:t>
            </a:r>
            <a:endParaRPr b="0" i="0" sz="1800" u="none" cap="none" strike="noStrike">
              <a:solidFill>
                <a:schemeClr val="dk1"/>
              </a:solidFill>
              <a:latin typeface="Calibri"/>
              <a:ea typeface="Calibri"/>
              <a:cs typeface="Calibri"/>
              <a:sym typeface="Calibri"/>
            </a:endParaRPr>
          </a:p>
        </p:txBody>
      </p:sp>
      <p:pic>
        <p:nvPicPr>
          <p:cNvPr id="371" name="Google Shape;371;g116e922a2d1_11_128"/>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372" name="Google Shape;372;g116e922a2d1_11_128"/>
          <p:cNvSpPr txBox="1"/>
          <p:nvPr/>
        </p:nvSpPr>
        <p:spPr>
          <a:xfrm>
            <a:off x="982219" y="3205417"/>
            <a:ext cx="7562169"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총 버스 대수와 현재 운행중인 저상 버스의 노선 수와 운행대수를 비교</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수에 비례하여 적절한 양의 저상 버스를 보유하고 있는지 확인</a:t>
            </a:r>
            <a:endParaRPr b="0" i="0" sz="1800" u="none" cap="none" strike="noStrike">
              <a:solidFill>
                <a:schemeClr val="dk1"/>
              </a:solidFill>
              <a:latin typeface="Calibri"/>
              <a:ea typeface="Calibri"/>
              <a:cs typeface="Calibri"/>
              <a:sym typeface="Calibri"/>
            </a:endParaRPr>
          </a:p>
        </p:txBody>
      </p:sp>
      <p:sp>
        <p:nvSpPr>
          <p:cNvPr id="373" name="Google Shape;373;g116e922a2d1_11_128"/>
          <p:cNvSpPr txBox="1"/>
          <p:nvPr/>
        </p:nvSpPr>
        <p:spPr>
          <a:xfrm>
            <a:off x="1402078" y="2325789"/>
            <a:ext cx="6171300"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장애인 1만명 당 필요한 저상 버스 수 비교분석</a:t>
            </a:r>
            <a:endParaRPr b="1" i="0" sz="2300" u="none" cap="none" strike="noStrike">
              <a:solidFill>
                <a:srgbClr val="000000"/>
              </a:solidFill>
              <a:latin typeface="Arial"/>
              <a:ea typeface="Arial"/>
              <a:cs typeface="Arial"/>
              <a:sym typeface="Arial"/>
            </a:endParaRPr>
          </a:p>
        </p:txBody>
      </p:sp>
      <p:pic>
        <p:nvPicPr>
          <p:cNvPr descr="테이블이(가) 표시된 사진&#10;&#10;자동 생성된 설명" id="374" name="Google Shape;374;g116e922a2d1_11_128"/>
          <p:cNvPicPr preferRelativeResize="0"/>
          <p:nvPr/>
        </p:nvPicPr>
        <p:blipFill rotWithShape="1">
          <a:blip r:embed="rId4">
            <a:alphaModFix/>
          </a:blip>
          <a:srcRect b="0" l="0" r="0" t="0"/>
          <a:stretch/>
        </p:blipFill>
        <p:spPr>
          <a:xfrm>
            <a:off x="1590772" y="5628694"/>
            <a:ext cx="5452958" cy="2104650"/>
          </a:xfrm>
          <a:prstGeom prst="rect">
            <a:avLst/>
          </a:prstGeom>
          <a:noFill/>
          <a:ln>
            <a:noFill/>
          </a:ln>
        </p:spPr>
      </p:pic>
      <p:pic>
        <p:nvPicPr>
          <p:cNvPr id="375" name="Google Shape;375;g116e922a2d1_11_128"/>
          <p:cNvPicPr preferRelativeResize="0"/>
          <p:nvPr/>
        </p:nvPicPr>
        <p:blipFill rotWithShape="1">
          <a:blip r:embed="rId5">
            <a:alphaModFix/>
          </a:blip>
          <a:srcRect b="0" l="0" r="0" t="0"/>
          <a:stretch/>
        </p:blipFill>
        <p:spPr>
          <a:xfrm>
            <a:off x="9683475" y="3079378"/>
            <a:ext cx="3702811" cy="2488774"/>
          </a:xfrm>
          <a:prstGeom prst="rect">
            <a:avLst/>
          </a:prstGeom>
          <a:noFill/>
          <a:ln>
            <a:noFill/>
          </a:ln>
        </p:spPr>
      </p:pic>
      <p:pic>
        <p:nvPicPr>
          <p:cNvPr id="376" name="Google Shape;376;g116e922a2d1_11_128"/>
          <p:cNvPicPr preferRelativeResize="0"/>
          <p:nvPr/>
        </p:nvPicPr>
        <p:blipFill rotWithShape="1">
          <a:blip r:embed="rId6">
            <a:alphaModFix/>
          </a:blip>
          <a:srcRect b="0" l="0" r="0" t="0"/>
          <a:stretch/>
        </p:blipFill>
        <p:spPr>
          <a:xfrm>
            <a:off x="13311432" y="3079378"/>
            <a:ext cx="3803151" cy="2461456"/>
          </a:xfrm>
          <a:prstGeom prst="rect">
            <a:avLst/>
          </a:prstGeom>
          <a:noFill/>
          <a:ln>
            <a:noFill/>
          </a:ln>
        </p:spPr>
      </p:pic>
      <p:pic>
        <p:nvPicPr>
          <p:cNvPr id="377" name="Google Shape;377;g116e922a2d1_11_128"/>
          <p:cNvPicPr preferRelativeResize="0"/>
          <p:nvPr/>
        </p:nvPicPr>
        <p:blipFill rotWithShape="1">
          <a:blip r:embed="rId7">
            <a:alphaModFix/>
          </a:blip>
          <a:srcRect b="0" l="0" r="0" t="0"/>
          <a:stretch/>
        </p:blipFill>
        <p:spPr>
          <a:xfrm>
            <a:off x="996228" y="2380522"/>
            <a:ext cx="327735" cy="327735"/>
          </a:xfrm>
          <a:prstGeom prst="rect">
            <a:avLst/>
          </a:prstGeom>
          <a:noFill/>
          <a:ln>
            <a:noFill/>
          </a:ln>
        </p:spPr>
      </p:pic>
      <p:sp>
        <p:nvSpPr>
          <p:cNvPr id="378" name="Google Shape;378;g116e922a2d1_11_128"/>
          <p:cNvSpPr/>
          <p:nvPr/>
        </p:nvSpPr>
        <p:spPr>
          <a:xfrm>
            <a:off x="3800173" y="5599666"/>
            <a:ext cx="2278743" cy="457515"/>
          </a:xfrm>
          <a:prstGeom prst="rect">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g116e922a2d1_11_128"/>
          <p:cNvSpPr/>
          <p:nvPr/>
        </p:nvSpPr>
        <p:spPr>
          <a:xfrm>
            <a:off x="4692834" y="4473716"/>
            <a:ext cx="3040711" cy="759800"/>
          </a:xfrm>
          <a:prstGeom prst="rect">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i="0" lang="en-US" sz="1400" u="none" cap="none" strike="noStrike">
                <a:solidFill>
                  <a:schemeClr val="lt1"/>
                </a:solidFill>
                <a:latin typeface="Calibri"/>
                <a:ea typeface="Calibri"/>
                <a:cs typeface="Calibri"/>
                <a:sym typeface="Calibri"/>
              </a:rPr>
              <a:t>각각 광역버스 중 저상 버스의 수</a:t>
            </a:r>
            <a:endParaRPr b="1" i="0" sz="1400" u="none" cap="none" strike="noStrike">
              <a:solidFill>
                <a:schemeClr val="lt1"/>
              </a:solidFill>
              <a:latin typeface="Calibri"/>
              <a:ea typeface="Calibri"/>
              <a:cs typeface="Calibri"/>
              <a:sym typeface="Calibri"/>
            </a:endParaRPr>
          </a:p>
          <a:p>
            <a:pPr indent="0" lvl="0" marL="0" marR="0" rtl="0" algn="ctr">
              <a:lnSpc>
                <a:spcPct val="150000"/>
              </a:lnSpc>
              <a:spcBef>
                <a:spcPts val="0"/>
              </a:spcBef>
              <a:spcAft>
                <a:spcPts val="0"/>
              </a:spcAft>
              <a:buNone/>
            </a:pPr>
            <a:r>
              <a:rPr b="1" i="0" lang="en-US" sz="1400" u="none" cap="none" strike="noStrike">
                <a:solidFill>
                  <a:schemeClr val="lt1"/>
                </a:solidFill>
                <a:latin typeface="Calibri"/>
                <a:ea typeface="Calibri"/>
                <a:cs typeface="Calibri"/>
                <a:sym typeface="Calibri"/>
              </a:rPr>
              <a:t>시내 버스 중 저상 버스의 수</a:t>
            </a:r>
            <a:endParaRPr/>
          </a:p>
        </p:txBody>
      </p:sp>
      <p:cxnSp>
        <p:nvCxnSpPr>
          <p:cNvPr id="380" name="Google Shape;380;g116e922a2d1_11_128"/>
          <p:cNvCxnSpPr/>
          <p:nvPr/>
        </p:nvCxnSpPr>
        <p:spPr>
          <a:xfrm flipH="1">
            <a:off x="5687030" y="5153430"/>
            <a:ext cx="391886" cy="446236"/>
          </a:xfrm>
          <a:prstGeom prst="straightConnector1">
            <a:avLst/>
          </a:prstGeom>
          <a:noFill/>
          <a:ln cap="flat" cmpd="sng" w="38100">
            <a:solidFill>
              <a:srgbClr val="55A6D8"/>
            </a:solidFill>
            <a:prstDash val="solid"/>
            <a:round/>
            <a:headEnd len="sm" w="sm" type="none"/>
            <a:tailEnd len="sm" w="sm" type="none"/>
          </a:ln>
        </p:spPr>
      </p:cxnSp>
      <p:sp>
        <p:nvSpPr>
          <p:cNvPr id="381" name="Google Shape;381;g116e922a2d1_11_128"/>
          <p:cNvSpPr/>
          <p:nvPr/>
        </p:nvSpPr>
        <p:spPr>
          <a:xfrm>
            <a:off x="2835359" y="5592410"/>
            <a:ext cx="906757" cy="457515"/>
          </a:xfrm>
          <a:prstGeom prst="rect">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2" name="Google Shape;382;g116e922a2d1_11_128"/>
          <p:cNvPicPr preferRelativeResize="0"/>
          <p:nvPr/>
        </p:nvPicPr>
        <p:blipFill rotWithShape="1">
          <a:blip r:embed="rId8">
            <a:alphaModFix/>
          </a:blip>
          <a:srcRect b="0" l="0" r="0" t="0"/>
          <a:stretch/>
        </p:blipFill>
        <p:spPr>
          <a:xfrm>
            <a:off x="0" y="550725"/>
            <a:ext cx="954024" cy="477001"/>
          </a:xfrm>
          <a:prstGeom prst="rect">
            <a:avLst/>
          </a:prstGeom>
          <a:noFill/>
          <a:ln>
            <a:noFill/>
          </a:ln>
        </p:spPr>
      </p:pic>
      <p:sp>
        <p:nvSpPr>
          <p:cNvPr id="383" name="Google Shape;383;g116e922a2d1_11_128"/>
          <p:cNvSpPr/>
          <p:nvPr/>
        </p:nvSpPr>
        <p:spPr>
          <a:xfrm>
            <a:off x="1725570" y="4776456"/>
            <a:ext cx="2219577" cy="457516"/>
          </a:xfrm>
          <a:prstGeom prst="rect">
            <a:avLst/>
          </a:prstGeom>
          <a:solidFill>
            <a:srgbClr val="55A6D8"/>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b="1" i="0" lang="en-US" sz="1400" u="none" cap="none" strike="noStrike">
                <a:solidFill>
                  <a:schemeClr val="lt1"/>
                </a:solidFill>
                <a:latin typeface="Calibri"/>
                <a:ea typeface="Calibri"/>
                <a:cs typeface="Calibri"/>
                <a:sym typeface="Calibri"/>
              </a:rPr>
              <a:t>서울시 내 총 버스 수</a:t>
            </a:r>
            <a:endParaRPr/>
          </a:p>
        </p:txBody>
      </p:sp>
      <p:cxnSp>
        <p:nvCxnSpPr>
          <p:cNvPr id="384" name="Google Shape;384;g116e922a2d1_11_128"/>
          <p:cNvCxnSpPr>
            <a:stCxn id="383" idx="2"/>
          </p:cNvCxnSpPr>
          <p:nvPr/>
        </p:nvCxnSpPr>
        <p:spPr>
          <a:xfrm>
            <a:off x="2835359" y="5233972"/>
            <a:ext cx="222900" cy="352200"/>
          </a:xfrm>
          <a:prstGeom prst="straightConnector1">
            <a:avLst/>
          </a:prstGeom>
          <a:noFill/>
          <a:ln cap="flat" cmpd="sng" w="38100">
            <a:solidFill>
              <a:srgbClr val="55A6D8"/>
            </a:solidFill>
            <a:prstDash val="solid"/>
            <a:round/>
            <a:headEnd len="sm" w="sm" type="none"/>
            <a:tailEnd len="sm" w="sm" type="none"/>
          </a:ln>
        </p:spPr>
      </p:cxnSp>
      <p:sp>
        <p:nvSpPr>
          <p:cNvPr id="385" name="Google Shape;385;g116e922a2d1_11_128"/>
          <p:cNvSpPr txBox="1"/>
          <p:nvPr/>
        </p:nvSpPr>
        <p:spPr>
          <a:xfrm>
            <a:off x="9378681" y="6462796"/>
            <a:ext cx="80643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막대 그래프 상 평균 2대의 버스가 올 때, 저상 버스는 1대가 옴</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장애인들은 버스를 1번 타기 위해 버스 2대가 지나갈 시간을 기다려야 함</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장애인들의 이동권 보장을 위해</a:t>
            </a:r>
            <a:r>
              <a:rPr lang="en-US" sz="1800">
                <a:solidFill>
                  <a:schemeClr val="dk1"/>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저상 버스 보급 확대</a:t>
            </a:r>
            <a:r>
              <a:rPr lang="en-US" sz="1800">
                <a:solidFill>
                  <a:schemeClr val="dk1"/>
                </a:solidFill>
                <a:latin typeface="Calibri"/>
                <a:ea typeface="Calibri"/>
                <a:cs typeface="Calibri"/>
                <a:sym typeface="Calibri"/>
              </a:rPr>
              <a:t> 필요</a:t>
            </a:r>
            <a:endParaRPr b="0" i="0" sz="1800" u="none" cap="none" strike="noStrike">
              <a:solidFill>
                <a:schemeClr val="dk1"/>
              </a:solidFill>
              <a:latin typeface="Calibri"/>
              <a:ea typeface="Calibri"/>
              <a:cs typeface="Calibri"/>
              <a:sym typeface="Calibri"/>
            </a:endParaRPr>
          </a:p>
        </p:txBody>
      </p:sp>
      <p:sp>
        <p:nvSpPr>
          <p:cNvPr id="386" name="Google Shape;386;g116e922a2d1_11_128"/>
          <p:cNvSpPr txBox="1"/>
          <p:nvPr/>
        </p:nvSpPr>
        <p:spPr>
          <a:xfrm>
            <a:off x="9881432" y="5702369"/>
            <a:ext cx="7301552" cy="3923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300" u="none" cap="none" strike="noStrike">
                <a:solidFill>
                  <a:schemeClr val="dk1"/>
                </a:solidFill>
                <a:latin typeface="Calibri"/>
                <a:ea typeface="Calibri"/>
                <a:cs typeface="Calibri"/>
                <a:sym typeface="Calibri"/>
              </a:rPr>
              <a:t>&lt; 현재 장애인 1만명 당 운행되고 있는 저상 버스의 노선 수와 운행대수&gt;</a:t>
            </a:r>
            <a:endParaRPr/>
          </a:p>
        </p:txBody>
      </p:sp>
      <p:cxnSp>
        <p:nvCxnSpPr>
          <p:cNvPr id="387" name="Google Shape;387;g116e922a2d1_11_128"/>
          <p:cNvCxnSpPr/>
          <p:nvPr/>
        </p:nvCxnSpPr>
        <p:spPr>
          <a:xfrm>
            <a:off x="8789159" y="3020546"/>
            <a:ext cx="0" cy="5040576"/>
          </a:xfrm>
          <a:prstGeom prst="straightConnector1">
            <a:avLst/>
          </a:prstGeom>
          <a:noFill/>
          <a:ln cap="flat" cmpd="sng" w="9525">
            <a:solidFill>
              <a:srgbClr val="D8D8D8"/>
            </a:solidFill>
            <a:prstDash val="solid"/>
            <a:round/>
            <a:headEnd len="sm" w="sm" type="none"/>
            <a:tailEnd len="sm" w="sm" type="none"/>
          </a:ln>
        </p:spPr>
      </p:cxnSp>
      <p:sp>
        <p:nvSpPr>
          <p:cNvPr id="388" name="Google Shape;388;g116e922a2d1_11_128"/>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데이터 분석 | 시각화</a:t>
            </a:r>
            <a:endParaRPr b="1" i="0" sz="3200" u="none" cap="none" strike="noStrike">
              <a:solidFill>
                <a:schemeClr val="dk1"/>
              </a:solidFill>
              <a:latin typeface="Calibri"/>
              <a:ea typeface="Calibri"/>
              <a:cs typeface="Calibri"/>
              <a:sym typeface="Calibri"/>
            </a:endParaRPr>
          </a:p>
        </p:txBody>
      </p:sp>
      <p:sp>
        <p:nvSpPr>
          <p:cNvPr id="389" name="Google Shape;389;g116e922a2d1_11_128"/>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교통 &gt; 저</a:t>
            </a:r>
            <a:r>
              <a:rPr lang="en-US" sz="2500"/>
              <a:t>상 버스</a:t>
            </a:r>
            <a:r>
              <a:rPr lang="en-US" sz="2500"/>
              <a:t> </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sp>
        <p:nvSpPr>
          <p:cNvPr id="394" name="Google Shape;394;g116e922a2d1_11_17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17</a:t>
            </a:r>
            <a:endParaRPr b="0" i="0" sz="1800" u="none" cap="none" strike="noStrike">
              <a:solidFill>
                <a:schemeClr val="dk1"/>
              </a:solidFill>
              <a:latin typeface="Calibri"/>
              <a:ea typeface="Calibri"/>
              <a:cs typeface="Calibri"/>
              <a:sym typeface="Calibri"/>
            </a:endParaRPr>
          </a:p>
        </p:txBody>
      </p:sp>
      <p:grpSp>
        <p:nvGrpSpPr>
          <p:cNvPr id="395" name="Google Shape;395;g116e922a2d1_11_172"/>
          <p:cNvGrpSpPr/>
          <p:nvPr/>
        </p:nvGrpSpPr>
        <p:grpSpPr>
          <a:xfrm>
            <a:off x="4987394" y="2769826"/>
            <a:ext cx="327736" cy="854061"/>
            <a:chOff x="4059346" y="2715397"/>
            <a:chExt cx="327736" cy="854061"/>
          </a:xfrm>
        </p:grpSpPr>
        <p:pic>
          <p:nvPicPr>
            <p:cNvPr id="396" name="Google Shape;396;g116e922a2d1_11_172"/>
            <p:cNvPicPr preferRelativeResize="0"/>
            <p:nvPr/>
          </p:nvPicPr>
          <p:blipFill rotWithShape="1">
            <a:blip r:embed="rId3">
              <a:alphaModFix/>
            </a:blip>
            <a:srcRect b="0" l="0" r="0" t="0"/>
            <a:stretch/>
          </p:blipFill>
          <p:spPr>
            <a:xfrm>
              <a:off x="4059346" y="2715397"/>
              <a:ext cx="327735" cy="327735"/>
            </a:xfrm>
            <a:prstGeom prst="rect">
              <a:avLst/>
            </a:prstGeom>
            <a:noFill/>
            <a:ln>
              <a:noFill/>
            </a:ln>
          </p:spPr>
        </p:pic>
        <p:pic>
          <p:nvPicPr>
            <p:cNvPr id="397" name="Google Shape;397;g116e922a2d1_11_172"/>
            <p:cNvPicPr preferRelativeResize="0"/>
            <p:nvPr/>
          </p:nvPicPr>
          <p:blipFill rotWithShape="1">
            <a:blip r:embed="rId3">
              <a:alphaModFix/>
            </a:blip>
            <a:srcRect b="0" l="0" r="0" t="0"/>
            <a:stretch/>
          </p:blipFill>
          <p:spPr>
            <a:xfrm>
              <a:off x="4059347" y="3241723"/>
              <a:ext cx="327735" cy="327735"/>
            </a:xfrm>
            <a:prstGeom prst="rect">
              <a:avLst/>
            </a:prstGeom>
            <a:noFill/>
            <a:ln>
              <a:noFill/>
            </a:ln>
          </p:spPr>
        </p:pic>
      </p:grpSp>
      <p:sp>
        <p:nvSpPr>
          <p:cNvPr id="398" name="Google Shape;398;g116e922a2d1_11_172"/>
          <p:cNvSpPr txBox="1"/>
          <p:nvPr/>
        </p:nvSpPr>
        <p:spPr>
          <a:xfrm>
            <a:off x="10390643" y="4571429"/>
            <a:ext cx="617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이미지를 넣어 주세요</a:t>
            </a:r>
            <a:endParaRPr b="0" i="0" sz="1800" u="none" cap="none" strike="noStrike">
              <a:solidFill>
                <a:schemeClr val="dk1"/>
              </a:solidFill>
              <a:latin typeface="Calibri"/>
              <a:ea typeface="Calibri"/>
              <a:cs typeface="Calibri"/>
              <a:sym typeface="Calibri"/>
            </a:endParaRPr>
          </a:p>
        </p:txBody>
      </p:sp>
      <p:pic>
        <p:nvPicPr>
          <p:cNvPr id="399" name="Google Shape;399;g116e922a2d1_11_172"/>
          <p:cNvPicPr preferRelativeResize="0"/>
          <p:nvPr/>
        </p:nvPicPr>
        <p:blipFill rotWithShape="1">
          <a:blip r:embed="rId4">
            <a:alphaModFix/>
          </a:blip>
          <a:srcRect b="0" l="0" r="0" t="0"/>
          <a:stretch/>
        </p:blipFill>
        <p:spPr>
          <a:xfrm>
            <a:off x="9328750" y="1206588"/>
            <a:ext cx="7990400" cy="7992424"/>
          </a:xfrm>
          <a:prstGeom prst="rect">
            <a:avLst/>
          </a:prstGeom>
          <a:noFill/>
          <a:ln>
            <a:noFill/>
          </a:ln>
        </p:spPr>
      </p:pic>
      <p:sp>
        <p:nvSpPr>
          <p:cNvPr id="400" name="Google Shape;400;g116e922a2d1_11_172"/>
          <p:cNvSpPr txBox="1"/>
          <p:nvPr/>
        </p:nvSpPr>
        <p:spPr>
          <a:xfrm>
            <a:off x="927809" y="1250768"/>
            <a:ext cx="7650000" cy="26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향후 개선사항 및 기대효과</a:t>
            </a:r>
            <a:endParaRPr b="0" i="0" sz="8200" u="none" cap="none" strike="noStrike">
              <a:solidFill>
                <a:srgbClr val="000000"/>
              </a:solidFill>
              <a:latin typeface="Arial"/>
              <a:ea typeface="Arial"/>
              <a:cs typeface="Arial"/>
              <a:sym typeface="Arial"/>
            </a:endParaRPr>
          </a:p>
        </p:txBody>
      </p:sp>
      <p:sp>
        <p:nvSpPr>
          <p:cNvPr id="401" name="Google Shape;401;g116e922a2d1_11_172"/>
          <p:cNvSpPr txBox="1"/>
          <p:nvPr/>
        </p:nvSpPr>
        <p:spPr>
          <a:xfrm>
            <a:off x="927810" y="5906569"/>
            <a:ext cx="6109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Arial"/>
              <a:buNone/>
            </a:pPr>
            <a:r>
              <a:rPr b="0" i="0" lang="en-US" sz="2300" u="none" cap="none" strike="noStrike">
                <a:solidFill>
                  <a:schemeClr val="dk1"/>
                </a:solidFill>
                <a:highlight>
                  <a:schemeClr val="lt1"/>
                </a:highlight>
                <a:latin typeface="Arial"/>
                <a:ea typeface="Arial"/>
                <a:cs typeface="Arial"/>
                <a:sym typeface="Arial"/>
              </a:rPr>
              <a:t>0</a:t>
            </a:r>
            <a:r>
              <a:rPr lang="en-US" sz="2300">
                <a:solidFill>
                  <a:schemeClr val="dk1"/>
                </a:solidFill>
                <a:highlight>
                  <a:schemeClr val="lt1"/>
                </a:highlight>
              </a:rPr>
              <a:t>2</a:t>
            </a:r>
            <a:r>
              <a:rPr b="0" i="0" lang="en-US" sz="2300" u="none" cap="none" strike="noStrike">
                <a:solidFill>
                  <a:schemeClr val="dk1"/>
                </a:solidFill>
                <a:highlight>
                  <a:schemeClr val="lt1"/>
                </a:highlight>
                <a:latin typeface="Arial"/>
                <a:ea typeface="Arial"/>
                <a:cs typeface="Arial"/>
                <a:sym typeface="Arial"/>
              </a:rPr>
              <a:t>. </a:t>
            </a:r>
            <a:r>
              <a:rPr lang="en-US" sz="2300">
                <a:solidFill>
                  <a:schemeClr val="dk1"/>
                </a:solidFill>
                <a:highlight>
                  <a:schemeClr val="lt1"/>
                </a:highlight>
              </a:rPr>
              <a:t>핸디나비 웹 서비스 안내 및 상세 기술 구현</a:t>
            </a:r>
            <a:endParaRPr b="0" i="0" sz="2300" u="none" cap="none" strike="noStrike">
              <a:solidFill>
                <a:schemeClr val="dk1"/>
              </a:solidFill>
              <a:latin typeface="Calibri"/>
              <a:ea typeface="Calibri"/>
              <a:cs typeface="Calibri"/>
              <a:sym typeface="Calibri"/>
            </a:endParaRPr>
          </a:p>
        </p:txBody>
      </p:sp>
      <p:sp>
        <p:nvSpPr>
          <p:cNvPr id="402" name="Google Shape;402;g116e922a2d1_11_172"/>
          <p:cNvSpPr txBox="1"/>
          <p:nvPr/>
        </p:nvSpPr>
        <p:spPr>
          <a:xfrm>
            <a:off x="938602" y="5370702"/>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01.</a:t>
            </a:r>
            <a:r>
              <a:rPr lang="en-US" sz="2300">
                <a:solidFill>
                  <a:schemeClr val="dk1"/>
                </a:solidFill>
                <a:highlight>
                  <a:schemeClr val="lt1"/>
                </a:highlight>
              </a:rPr>
              <a:t> 장애인 교통 편의시설 개선사항 및 효과</a:t>
            </a:r>
            <a:endParaRPr sz="2300">
              <a:solidFill>
                <a:schemeClr val="dk1"/>
              </a:solidFill>
              <a:highlight>
                <a:schemeClr val="lt1"/>
              </a:highlight>
            </a:endParaRPr>
          </a:p>
        </p:txBody>
      </p:sp>
      <p:cxnSp>
        <p:nvCxnSpPr>
          <p:cNvPr id="403" name="Google Shape;403;g116e922a2d1_11_172"/>
          <p:cNvCxnSpPr/>
          <p:nvPr/>
        </p:nvCxnSpPr>
        <p:spPr>
          <a:xfrm>
            <a:off x="965413" y="5071850"/>
            <a:ext cx="40449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g116d531e49d_0_274"/>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3200"/>
              <a:t>향후 개선사항 | 기대효과</a:t>
            </a:r>
            <a:endParaRPr b="1" i="0" sz="3200" u="none" cap="none" strike="noStrike">
              <a:solidFill>
                <a:schemeClr val="dk1"/>
              </a:solidFill>
              <a:latin typeface="Calibri"/>
              <a:ea typeface="Calibri"/>
              <a:cs typeface="Calibri"/>
              <a:sym typeface="Calibri"/>
            </a:endParaRPr>
          </a:p>
        </p:txBody>
      </p:sp>
      <p:pic>
        <p:nvPicPr>
          <p:cNvPr id="409" name="Google Shape;409;g116d531e49d_0_274"/>
          <p:cNvPicPr preferRelativeResize="0"/>
          <p:nvPr/>
        </p:nvPicPr>
        <p:blipFill rotWithShape="1">
          <a:blip r:embed="rId3">
            <a:alphaModFix/>
          </a:blip>
          <a:srcRect b="0" l="0" r="0" t="0"/>
          <a:stretch/>
        </p:blipFill>
        <p:spPr>
          <a:xfrm>
            <a:off x="0" y="550725"/>
            <a:ext cx="954024" cy="477001"/>
          </a:xfrm>
          <a:prstGeom prst="rect">
            <a:avLst/>
          </a:prstGeom>
          <a:noFill/>
          <a:ln>
            <a:noFill/>
          </a:ln>
        </p:spPr>
      </p:pic>
      <p:pic>
        <p:nvPicPr>
          <p:cNvPr id="410" name="Google Shape;410;g116d531e49d_0_274"/>
          <p:cNvPicPr preferRelativeResize="0"/>
          <p:nvPr/>
        </p:nvPicPr>
        <p:blipFill>
          <a:blip r:embed="rId4">
            <a:alphaModFix/>
          </a:blip>
          <a:stretch>
            <a:fillRect/>
          </a:stretch>
        </p:blipFill>
        <p:spPr>
          <a:xfrm>
            <a:off x="10161825" y="5396550"/>
            <a:ext cx="6554375" cy="4445024"/>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411" name="Google Shape;411;g116d531e49d_0_274"/>
          <p:cNvSpPr txBox="1"/>
          <p:nvPr/>
        </p:nvSpPr>
        <p:spPr>
          <a:xfrm>
            <a:off x="1512071" y="6253927"/>
            <a:ext cx="76398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편의시설 1개당 소화해야 되는 장애인의 평균 인구 수 : 241명</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강북구는 편의시설 1개당 약 800명의 장애인이 사용하는 셈</a:t>
            </a:r>
            <a:endParaRPr b="1" i="0" sz="1800" u="none" cap="none" strike="noStrike">
              <a:solidFill>
                <a:srgbClr val="0070C0"/>
              </a:solidFill>
              <a:latin typeface="Calibri"/>
              <a:ea typeface="Calibri"/>
              <a:cs typeface="Calibri"/>
              <a:sym typeface="Calibri"/>
            </a:endParaRPr>
          </a:p>
        </p:txBody>
      </p:sp>
      <p:sp>
        <p:nvSpPr>
          <p:cNvPr id="412" name="Google Shape;412;g116d531e49d_0_274"/>
          <p:cNvSpPr txBox="1"/>
          <p:nvPr/>
        </p:nvSpPr>
        <p:spPr>
          <a:xfrm>
            <a:off x="1512071" y="5754201"/>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장애인 편의시설의 수가 턱없이 부족한 현실</a:t>
            </a:r>
            <a:endParaRPr b="1" i="0" sz="2300" u="none" cap="none" strike="noStrike">
              <a:solidFill>
                <a:srgbClr val="000000"/>
              </a:solidFill>
              <a:latin typeface="Arial"/>
              <a:ea typeface="Arial"/>
              <a:cs typeface="Arial"/>
              <a:sym typeface="Arial"/>
            </a:endParaRPr>
          </a:p>
        </p:txBody>
      </p:sp>
      <p:sp>
        <p:nvSpPr>
          <p:cNvPr id="413" name="Google Shape;413;g116d531e49d_0_274"/>
          <p:cNvSpPr txBox="1"/>
          <p:nvPr/>
        </p:nvSpPr>
        <p:spPr>
          <a:xfrm>
            <a:off x="1512071" y="7969390"/>
            <a:ext cx="76398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장애인 인원 수 별 설치가 필요한 편의시설 기준 비존재(非存在)</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lang="en-US" sz="1800">
                <a:solidFill>
                  <a:srgbClr val="0070C0"/>
                </a:solidFill>
                <a:latin typeface="Calibri"/>
                <a:ea typeface="Calibri"/>
                <a:cs typeface="Calibri"/>
                <a:sym typeface="Calibri"/>
              </a:rPr>
              <a:t>국가적인 기준 설정 및 관리 필요</a:t>
            </a:r>
            <a:endParaRPr b="1" i="0" sz="1800" u="none" cap="none" strike="noStrike">
              <a:solidFill>
                <a:srgbClr val="0070C0"/>
              </a:solidFill>
              <a:latin typeface="Calibri"/>
              <a:ea typeface="Calibri"/>
              <a:cs typeface="Calibri"/>
              <a:sym typeface="Calibri"/>
            </a:endParaRPr>
          </a:p>
        </p:txBody>
      </p:sp>
      <p:sp>
        <p:nvSpPr>
          <p:cNvPr id="414" name="Google Shape;414;g116d531e49d_0_274"/>
          <p:cNvSpPr txBox="1"/>
          <p:nvPr/>
        </p:nvSpPr>
        <p:spPr>
          <a:xfrm>
            <a:off x="1512071" y="7469663"/>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편의시설의 절대적인 수 증진 필요</a:t>
            </a:r>
            <a:endParaRPr b="1" i="0" sz="2300" u="none" cap="none" strike="noStrike">
              <a:solidFill>
                <a:srgbClr val="000000"/>
              </a:solidFill>
              <a:latin typeface="Arial"/>
              <a:ea typeface="Arial"/>
              <a:cs typeface="Arial"/>
              <a:sym typeface="Arial"/>
            </a:endParaRPr>
          </a:p>
        </p:txBody>
      </p:sp>
      <p:pic>
        <p:nvPicPr>
          <p:cNvPr id="415" name="Google Shape;415;g116d531e49d_0_274"/>
          <p:cNvPicPr preferRelativeResize="0"/>
          <p:nvPr/>
        </p:nvPicPr>
        <p:blipFill>
          <a:blip r:embed="rId5">
            <a:alphaModFix/>
          </a:blip>
          <a:stretch>
            <a:fillRect/>
          </a:stretch>
        </p:blipFill>
        <p:spPr>
          <a:xfrm>
            <a:off x="10161825" y="838025"/>
            <a:ext cx="6554375" cy="4334424"/>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416" name="Google Shape;416;g116d531e49d_0_274"/>
          <p:cNvSpPr txBox="1"/>
          <p:nvPr/>
        </p:nvSpPr>
        <p:spPr>
          <a:xfrm>
            <a:off x="1490175" y="3695581"/>
            <a:ext cx="85164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 지체 장애 (遲滯障礙) : 질병 또는 사고 후유증 등으로 인해 신체적인 활동을 하는데 </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제약을 받게되는 장애. 여기서 ‘지체'는 ‘팔다리와 몸'을 뜻함  </a:t>
            </a:r>
            <a:endParaRPr b="1" i="0" sz="1800" u="none" cap="none" strike="noStrike">
              <a:solidFill>
                <a:srgbClr val="0070C0"/>
              </a:solidFill>
              <a:latin typeface="Calibri"/>
              <a:ea typeface="Calibri"/>
              <a:cs typeface="Calibri"/>
              <a:sym typeface="Calibri"/>
            </a:endParaRPr>
          </a:p>
        </p:txBody>
      </p:sp>
      <p:sp>
        <p:nvSpPr>
          <p:cNvPr id="417" name="Google Shape;417;g116d531e49d_0_274"/>
          <p:cNvSpPr txBox="1"/>
          <p:nvPr/>
        </p:nvSpPr>
        <p:spPr>
          <a:xfrm>
            <a:off x="1490181" y="3195863"/>
            <a:ext cx="7814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서울시 내 전체 장애인 중 지체장애인이 44%로 가장 많은 장애 유형</a:t>
            </a:r>
            <a:endParaRPr b="1" i="0" sz="2300" u="none" cap="none" strike="noStrike">
              <a:solidFill>
                <a:srgbClr val="000000"/>
              </a:solidFill>
              <a:latin typeface="Arial"/>
              <a:ea typeface="Arial"/>
              <a:cs typeface="Arial"/>
              <a:sym typeface="Arial"/>
            </a:endParaRPr>
          </a:p>
        </p:txBody>
      </p:sp>
      <p:sp>
        <p:nvSpPr>
          <p:cNvPr id="418" name="Google Shape;418;g116d531e49d_0_274"/>
          <p:cNvSpPr txBox="1"/>
          <p:nvPr/>
        </p:nvSpPr>
        <p:spPr>
          <a:xfrm>
            <a:off x="9765845" y="424231"/>
            <a:ext cx="7301700" cy="2925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300" u="none" cap="none" strike="noStrike">
                <a:solidFill>
                  <a:schemeClr val="dk1"/>
                </a:solidFill>
                <a:latin typeface="Calibri"/>
                <a:ea typeface="Calibri"/>
                <a:cs typeface="Calibri"/>
                <a:sym typeface="Calibri"/>
              </a:rPr>
              <a:t>&lt; </a:t>
            </a:r>
            <a:r>
              <a:rPr b="1" lang="en-US" sz="1300">
                <a:solidFill>
                  <a:schemeClr val="dk1"/>
                </a:solidFill>
                <a:latin typeface="Calibri"/>
                <a:ea typeface="Calibri"/>
                <a:cs typeface="Calibri"/>
                <a:sym typeface="Calibri"/>
              </a:rPr>
              <a:t>서울시 구 별 장애 유형 분포</a:t>
            </a:r>
            <a:r>
              <a:rPr b="1" i="0" lang="en-US" sz="1300" u="none" cap="none" strike="noStrike">
                <a:solidFill>
                  <a:schemeClr val="dk1"/>
                </a:solidFill>
                <a:latin typeface="Calibri"/>
                <a:ea typeface="Calibri"/>
                <a:cs typeface="Calibri"/>
                <a:sym typeface="Calibri"/>
              </a:rPr>
              <a:t>&gt;</a:t>
            </a:r>
            <a:endParaRPr/>
          </a:p>
        </p:txBody>
      </p:sp>
      <p:sp>
        <p:nvSpPr>
          <p:cNvPr id="419" name="Google Shape;419;g116d531e49d_0_274"/>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18</a:t>
            </a:r>
            <a:endParaRPr b="0" i="0" sz="1800" u="none" cap="none" strike="noStrike">
              <a:solidFill>
                <a:schemeClr val="dk1"/>
              </a:solidFill>
              <a:latin typeface="Calibri"/>
              <a:ea typeface="Calibri"/>
              <a:cs typeface="Calibri"/>
              <a:sym typeface="Calibri"/>
            </a:endParaRPr>
          </a:p>
        </p:txBody>
      </p:sp>
      <p:cxnSp>
        <p:nvCxnSpPr>
          <p:cNvPr id="420" name="Google Shape;420;g116d531e49d_0_274"/>
          <p:cNvCxnSpPr/>
          <p:nvPr/>
        </p:nvCxnSpPr>
        <p:spPr>
          <a:xfrm>
            <a:off x="1337775" y="5091275"/>
            <a:ext cx="83664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116e922a2d1_11_183"/>
          <p:cNvPicPr preferRelativeResize="0"/>
          <p:nvPr/>
        </p:nvPicPr>
        <p:blipFill rotWithShape="1">
          <a:blip r:embed="rId3">
            <a:alphaModFix/>
          </a:blip>
          <a:srcRect b="0" l="0" r="0" t="0"/>
          <a:stretch/>
        </p:blipFill>
        <p:spPr>
          <a:xfrm>
            <a:off x="6455952" y="2039640"/>
            <a:ext cx="5348800" cy="6686696"/>
          </a:xfrm>
          <a:prstGeom prst="rect">
            <a:avLst/>
          </a:prstGeom>
          <a:noFill/>
          <a:ln>
            <a:noFill/>
          </a:ln>
        </p:spPr>
      </p:pic>
      <p:pic>
        <p:nvPicPr>
          <p:cNvPr id="426" name="Google Shape;426;g116e922a2d1_11_183"/>
          <p:cNvPicPr preferRelativeResize="0"/>
          <p:nvPr/>
        </p:nvPicPr>
        <p:blipFill rotWithShape="1">
          <a:blip r:embed="rId3">
            <a:alphaModFix/>
          </a:blip>
          <a:srcRect b="0" l="0" r="0" t="0"/>
          <a:stretch/>
        </p:blipFill>
        <p:spPr>
          <a:xfrm>
            <a:off x="903732" y="2039640"/>
            <a:ext cx="5348800" cy="6686697"/>
          </a:xfrm>
          <a:prstGeom prst="rect">
            <a:avLst/>
          </a:prstGeom>
          <a:noFill/>
          <a:ln>
            <a:noFill/>
          </a:ln>
        </p:spPr>
      </p:pic>
      <p:sp>
        <p:nvSpPr>
          <p:cNvPr id="427" name="Google Shape;427;g116e922a2d1_11_183"/>
          <p:cNvSpPr/>
          <p:nvPr/>
        </p:nvSpPr>
        <p:spPr>
          <a:xfrm>
            <a:off x="1036172" y="3031569"/>
            <a:ext cx="5083919" cy="5564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8" name="Google Shape;428;g116e922a2d1_11_183"/>
          <p:cNvSpPr/>
          <p:nvPr/>
        </p:nvSpPr>
        <p:spPr>
          <a:xfrm>
            <a:off x="6588389" y="3031570"/>
            <a:ext cx="5083919" cy="55641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9" name="Google Shape;429;g116e922a2d1_11_183"/>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r>
              <a:rPr lang="en-US" sz="1800"/>
              <a:t>9</a:t>
            </a:r>
            <a:endParaRPr b="0" i="0" sz="1800" u="none" cap="none" strike="noStrike">
              <a:solidFill>
                <a:schemeClr val="dk1"/>
              </a:solidFill>
              <a:latin typeface="Calibri"/>
              <a:ea typeface="Calibri"/>
              <a:cs typeface="Calibri"/>
              <a:sym typeface="Calibri"/>
            </a:endParaRPr>
          </a:p>
        </p:txBody>
      </p:sp>
      <p:pic>
        <p:nvPicPr>
          <p:cNvPr id="430" name="Google Shape;430;g116e922a2d1_11_183"/>
          <p:cNvPicPr preferRelativeResize="0"/>
          <p:nvPr/>
        </p:nvPicPr>
        <p:blipFill rotWithShape="1">
          <a:blip r:embed="rId4">
            <a:alphaModFix/>
          </a:blip>
          <a:srcRect b="0" l="0" r="0" t="0"/>
          <a:stretch/>
        </p:blipFill>
        <p:spPr>
          <a:xfrm>
            <a:off x="15591624" y="9001124"/>
            <a:ext cx="2354124" cy="759800"/>
          </a:xfrm>
          <a:prstGeom prst="rect">
            <a:avLst/>
          </a:prstGeom>
          <a:noFill/>
          <a:ln>
            <a:noFill/>
          </a:ln>
        </p:spPr>
      </p:pic>
      <p:sp>
        <p:nvSpPr>
          <p:cNvPr id="431" name="Google Shape;431;g116e922a2d1_11_183"/>
          <p:cNvSpPr txBox="1"/>
          <p:nvPr/>
        </p:nvSpPr>
        <p:spPr>
          <a:xfrm>
            <a:off x="1528039" y="2312487"/>
            <a:ext cx="4100175" cy="4462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01. 장애인 콜택시 추가 배치</a:t>
            </a:r>
            <a:endParaRPr b="1" i="0" sz="2300" u="none" cap="none" strike="noStrike">
              <a:solidFill>
                <a:schemeClr val="dk1"/>
              </a:solidFill>
              <a:latin typeface="Calibri"/>
              <a:ea typeface="Calibri"/>
              <a:cs typeface="Calibri"/>
              <a:sym typeface="Calibri"/>
            </a:endParaRPr>
          </a:p>
        </p:txBody>
      </p:sp>
      <p:sp>
        <p:nvSpPr>
          <p:cNvPr id="432" name="Google Shape;432;g116e922a2d1_11_183"/>
          <p:cNvSpPr txBox="1"/>
          <p:nvPr/>
        </p:nvSpPr>
        <p:spPr>
          <a:xfrm>
            <a:off x="1239592" y="3263720"/>
            <a:ext cx="4677076" cy="216978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이용 횟수가 평균 (2,568회)보다 많은 06~16시에 추가로 배치하여 수요 충족</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주말보다 이용 횟수가 많은 평일 아침, 점심 시간대에 추가 배치하여 수요 충족</a:t>
            </a:r>
            <a:endParaRPr b="0" i="0" sz="1800" u="none" cap="none" strike="noStrike">
              <a:solidFill>
                <a:schemeClr val="dk1"/>
              </a:solidFill>
              <a:latin typeface="Calibri"/>
              <a:ea typeface="Calibri"/>
              <a:cs typeface="Calibri"/>
              <a:sym typeface="Calibri"/>
            </a:endParaRPr>
          </a:p>
        </p:txBody>
      </p:sp>
      <p:sp>
        <p:nvSpPr>
          <p:cNvPr id="433" name="Google Shape;433;g116e922a2d1_11_183"/>
          <p:cNvSpPr/>
          <p:nvPr/>
        </p:nvSpPr>
        <p:spPr>
          <a:xfrm>
            <a:off x="3124894" y="5876842"/>
            <a:ext cx="906467" cy="720688"/>
          </a:xfrm>
          <a:prstGeom prst="downArrow">
            <a:avLst>
              <a:gd fmla="val 50000" name="adj1"/>
              <a:gd fmla="val 54028" name="adj2"/>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34" name="Google Shape;434;g116e922a2d1_11_183"/>
          <p:cNvPicPr preferRelativeResize="0"/>
          <p:nvPr/>
        </p:nvPicPr>
        <p:blipFill rotWithShape="1">
          <a:blip r:embed="rId3">
            <a:alphaModFix/>
          </a:blip>
          <a:srcRect b="0" l="0" r="0" t="0"/>
          <a:stretch/>
        </p:blipFill>
        <p:spPr>
          <a:xfrm>
            <a:off x="12008172" y="2039639"/>
            <a:ext cx="5348800" cy="6686697"/>
          </a:xfrm>
          <a:prstGeom prst="rect">
            <a:avLst/>
          </a:prstGeom>
          <a:noFill/>
          <a:ln>
            <a:noFill/>
          </a:ln>
        </p:spPr>
      </p:pic>
      <p:sp>
        <p:nvSpPr>
          <p:cNvPr id="435" name="Google Shape;435;g116e922a2d1_11_183"/>
          <p:cNvSpPr/>
          <p:nvPr/>
        </p:nvSpPr>
        <p:spPr>
          <a:xfrm>
            <a:off x="12140612" y="3031569"/>
            <a:ext cx="5083919" cy="55641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6" name="Google Shape;436;g116e922a2d1_11_183"/>
          <p:cNvSpPr txBox="1"/>
          <p:nvPr/>
        </p:nvSpPr>
        <p:spPr>
          <a:xfrm>
            <a:off x="1180002" y="7040868"/>
            <a:ext cx="4677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800" u="none" cap="none" strike="noStrike">
                <a:solidFill>
                  <a:srgbClr val="0070C0"/>
                </a:solidFill>
                <a:latin typeface="Calibri"/>
                <a:ea typeface="Calibri"/>
                <a:cs typeface="Calibri"/>
                <a:sym typeface="Calibri"/>
              </a:rPr>
              <a:t>장애인 수요 예측 시스템</a:t>
            </a:r>
            <a:r>
              <a:rPr b="0" i="0" lang="en-US" sz="1800" u="none" cap="none" strike="noStrike">
                <a:solidFill>
                  <a:schemeClr val="dk1"/>
                </a:solidFill>
                <a:latin typeface="Calibri"/>
                <a:ea typeface="Calibri"/>
                <a:cs typeface="Calibri"/>
                <a:sym typeface="Calibri"/>
              </a:rPr>
              <a:t>을 도입하여</a:t>
            </a:r>
            <a:endParaRPr b="0" i="0" sz="1800" u="none" cap="none" strike="noStrike">
              <a:solidFill>
                <a:schemeClr val="dk1"/>
              </a:solidFill>
              <a:latin typeface="Calibri"/>
              <a:ea typeface="Calibri"/>
              <a:cs typeface="Calibri"/>
              <a:sym typeface="Calibri"/>
            </a:endParaRPr>
          </a:p>
          <a:p>
            <a:pPr indent="0" lvl="0" marL="0" marR="0" rtl="0" algn="ctr">
              <a:lnSpc>
                <a:spcPct val="150000"/>
              </a:lnSpc>
              <a:spcBef>
                <a:spcPts val="0"/>
              </a:spcBef>
              <a:spcAft>
                <a:spcPts val="0"/>
              </a:spcAft>
              <a:buNone/>
            </a:pPr>
            <a:r>
              <a:rPr b="1" i="0" lang="en-US" sz="1800" u="none" cap="none" strike="noStrike">
                <a:solidFill>
                  <a:srgbClr val="0070C0"/>
                </a:solidFill>
                <a:latin typeface="Calibri"/>
                <a:ea typeface="Calibri"/>
                <a:cs typeface="Calibri"/>
                <a:sym typeface="Calibri"/>
              </a:rPr>
              <a:t>요일 / 시간대별 </a:t>
            </a:r>
            <a:r>
              <a:rPr b="1" lang="en-US" sz="1800">
                <a:solidFill>
                  <a:srgbClr val="0070C0"/>
                </a:solidFill>
                <a:latin typeface="Calibri"/>
                <a:ea typeface="Calibri"/>
                <a:cs typeface="Calibri"/>
                <a:sym typeface="Calibri"/>
              </a:rPr>
              <a:t>수요를</a:t>
            </a:r>
            <a:r>
              <a:rPr b="1" i="0" lang="en-US" sz="1800" u="none" cap="none" strike="noStrike">
                <a:solidFill>
                  <a:srgbClr val="0070C0"/>
                </a:solidFill>
                <a:latin typeface="Calibri"/>
                <a:ea typeface="Calibri"/>
                <a:cs typeface="Calibri"/>
                <a:sym typeface="Calibri"/>
              </a:rPr>
              <a:t> 정확하게 예측</a:t>
            </a:r>
            <a:r>
              <a:rPr lang="en-US" sz="1800">
                <a:solidFill>
                  <a:schemeClr val="dk1"/>
                </a:solidFill>
                <a:latin typeface="Calibri"/>
                <a:ea typeface="Calibri"/>
                <a:cs typeface="Calibri"/>
                <a:sym typeface="Calibri"/>
              </a:rPr>
              <a:t>한다면 장애인의 만족률 상승 기대 가능</a:t>
            </a:r>
            <a:endParaRPr b="0" i="0" sz="1800" u="none" cap="none" strike="noStrike">
              <a:solidFill>
                <a:schemeClr val="dk1"/>
              </a:solidFill>
              <a:latin typeface="Calibri"/>
              <a:ea typeface="Calibri"/>
              <a:cs typeface="Calibri"/>
              <a:sym typeface="Calibri"/>
            </a:endParaRPr>
          </a:p>
        </p:txBody>
      </p:sp>
      <p:sp>
        <p:nvSpPr>
          <p:cNvPr id="437" name="Google Shape;437;g116e922a2d1_11_183"/>
          <p:cNvSpPr txBox="1"/>
          <p:nvPr/>
        </p:nvSpPr>
        <p:spPr>
          <a:xfrm>
            <a:off x="7023072" y="2313951"/>
            <a:ext cx="4303591" cy="4462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02. 장애인 주차칸 증설 및 제언</a:t>
            </a:r>
            <a:endParaRPr b="1" i="0" sz="2300" u="none" cap="none" strike="noStrike">
              <a:solidFill>
                <a:schemeClr val="dk1"/>
              </a:solidFill>
              <a:latin typeface="Calibri"/>
              <a:ea typeface="Calibri"/>
              <a:cs typeface="Calibri"/>
              <a:sym typeface="Calibri"/>
            </a:endParaRPr>
          </a:p>
        </p:txBody>
      </p:sp>
      <p:sp>
        <p:nvSpPr>
          <p:cNvPr id="438" name="Google Shape;438;g116e922a2d1_11_183"/>
          <p:cNvSpPr txBox="1"/>
          <p:nvPr/>
        </p:nvSpPr>
        <p:spPr>
          <a:xfrm>
            <a:off x="6702342" y="4651196"/>
            <a:ext cx="4974000" cy="3694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동작구 내 장애인 주차칸 비율이 50%보다 ↓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동작구 내 장애인 주차칸 추가 증설 필요</a:t>
            </a:r>
            <a:endParaRPr b="1" i="0" sz="1800" u="none" cap="none" strike="noStrike">
              <a:solidFill>
                <a:srgbClr val="0070C0"/>
              </a:solidFill>
              <a:latin typeface="Calibri"/>
              <a:ea typeface="Calibri"/>
              <a:cs typeface="Calibri"/>
              <a:sym typeface="Calibri"/>
            </a:endParaRPr>
          </a:p>
          <a:p>
            <a:pPr indent="-171450" lvl="0" marL="28575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70C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70C0"/>
                </a:solidFill>
                <a:latin typeface="Calibri"/>
                <a:ea typeface="Calibri"/>
                <a:cs typeface="Calibri"/>
                <a:sym typeface="Calibri"/>
              </a:rPr>
              <a:t>민영주차장</a:t>
            </a:r>
            <a:r>
              <a:rPr b="0" i="0" lang="en-US" sz="1800" u="none" cap="none" strike="noStrike">
                <a:solidFill>
                  <a:schemeClr val="dk1"/>
                </a:solidFill>
                <a:latin typeface="Calibri"/>
                <a:ea typeface="Calibri"/>
                <a:cs typeface="Calibri"/>
                <a:sym typeface="Calibri"/>
              </a:rPr>
              <a:t>에 대해서도 최소한의 장애인 주차칸 법령이 필요</a:t>
            </a:r>
            <a:endParaRPr b="0" i="0" sz="1800" u="none" cap="none" strike="noStrike">
              <a:solidFill>
                <a:schemeClr val="dk1"/>
              </a:solidFill>
              <a:latin typeface="Calibri"/>
              <a:ea typeface="Calibri"/>
              <a:cs typeface="Calibri"/>
              <a:sym typeface="Calibri"/>
            </a:endParaRPr>
          </a:p>
          <a:p>
            <a:pPr indent="-171450" lvl="0" marL="28575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70C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주차장 별 장애인 주차칸 개수 파악 어려움. 주차칸에 </a:t>
            </a:r>
            <a:r>
              <a:rPr b="1" i="0" lang="en-US" sz="1800" u="none" cap="none" strike="noStrike">
                <a:solidFill>
                  <a:srgbClr val="0070C0"/>
                </a:solidFill>
                <a:latin typeface="Calibri"/>
                <a:ea typeface="Calibri"/>
                <a:cs typeface="Calibri"/>
                <a:sym typeface="Calibri"/>
              </a:rPr>
              <a:t>IoT 센서를 장착하여 실시간 관리</a:t>
            </a:r>
            <a:r>
              <a:rPr b="0" i="0" lang="en-US" sz="1800" u="none" cap="none" strike="noStrike">
                <a:solidFill>
                  <a:schemeClr val="dk1"/>
                </a:solidFill>
                <a:latin typeface="Calibri"/>
                <a:ea typeface="Calibri"/>
                <a:cs typeface="Calibri"/>
                <a:sym typeface="Calibri"/>
              </a:rPr>
              <a:t>를</a:t>
            </a:r>
            <a:r>
              <a:rPr lang="en-US" sz="1800">
                <a:solidFill>
                  <a:schemeClr val="dk1"/>
                </a:solidFill>
                <a:latin typeface="Calibri"/>
                <a:ea typeface="Calibri"/>
                <a:cs typeface="Calibri"/>
                <a:sym typeface="Calibri"/>
              </a:rPr>
              <a:t> 통해</a:t>
            </a:r>
            <a:r>
              <a:rPr b="0" i="0" lang="en-US" sz="1800" u="none" cap="none" strike="noStrike">
                <a:solidFill>
                  <a:schemeClr val="dk1"/>
                </a:solidFill>
                <a:latin typeface="Calibri"/>
                <a:ea typeface="Calibri"/>
                <a:cs typeface="Calibri"/>
                <a:sym typeface="Calibri"/>
              </a:rPr>
              <a:t> 주차(교통)에 대한 편의성 상승 기대</a:t>
            </a:r>
            <a:endParaRPr b="0" i="0" sz="1800" u="none" cap="none" strike="noStrike">
              <a:solidFill>
                <a:schemeClr val="dk1"/>
              </a:solidFill>
              <a:latin typeface="Calibri"/>
              <a:ea typeface="Calibri"/>
              <a:cs typeface="Calibri"/>
              <a:sym typeface="Calibri"/>
            </a:endParaRPr>
          </a:p>
        </p:txBody>
      </p:sp>
      <p:sp>
        <p:nvSpPr>
          <p:cNvPr id="439" name="Google Shape;439;g116e922a2d1_11_183"/>
          <p:cNvSpPr/>
          <p:nvPr/>
        </p:nvSpPr>
        <p:spPr>
          <a:xfrm>
            <a:off x="6702342" y="3181862"/>
            <a:ext cx="4856011" cy="11587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0" name="Google Shape;440;g116e922a2d1_11_183"/>
          <p:cNvSpPr txBox="1"/>
          <p:nvPr/>
        </p:nvSpPr>
        <p:spPr>
          <a:xfrm>
            <a:off x="6878310" y="3264989"/>
            <a:ext cx="4504083" cy="9925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300" u="none" cap="none" strike="noStrike">
                <a:solidFill>
                  <a:schemeClr val="dk1"/>
                </a:solidFill>
                <a:latin typeface="Calibri"/>
                <a:ea typeface="Calibri"/>
                <a:cs typeface="Calibri"/>
                <a:sym typeface="Calibri"/>
              </a:rPr>
              <a:t>법령 : 주차장법 시행 규칙에 따라 공영주차장에 법령 적용, 민영주차장을 제외하고 공영주차장 (노외, 노상, 부설)에 대해 적용</a:t>
            </a:r>
            <a:endParaRPr b="0" i="0" sz="1300" u="none" cap="none" strike="noStrike">
              <a:solidFill>
                <a:schemeClr val="dk1"/>
              </a:solidFill>
              <a:latin typeface="Calibri"/>
              <a:ea typeface="Calibri"/>
              <a:cs typeface="Calibri"/>
              <a:sym typeface="Calibri"/>
            </a:endParaRPr>
          </a:p>
        </p:txBody>
      </p:sp>
      <p:sp>
        <p:nvSpPr>
          <p:cNvPr id="441" name="Google Shape;441;g116e922a2d1_11_183"/>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3200"/>
              <a:t>향후 개선사항 | 기대효과</a:t>
            </a:r>
            <a:endParaRPr b="1" i="0" sz="3200" u="none" cap="none" strike="noStrike">
              <a:solidFill>
                <a:schemeClr val="dk1"/>
              </a:solidFill>
              <a:latin typeface="Calibri"/>
              <a:ea typeface="Calibri"/>
              <a:cs typeface="Calibri"/>
              <a:sym typeface="Calibri"/>
            </a:endParaRPr>
          </a:p>
        </p:txBody>
      </p:sp>
      <p:pic>
        <p:nvPicPr>
          <p:cNvPr id="442" name="Google Shape;442;g116e922a2d1_11_183"/>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443" name="Google Shape;443;g116e922a2d1_11_183"/>
          <p:cNvSpPr txBox="1"/>
          <p:nvPr/>
        </p:nvSpPr>
        <p:spPr>
          <a:xfrm>
            <a:off x="12530810" y="2313864"/>
            <a:ext cx="43035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a:t>
            </a:r>
            <a:r>
              <a:rPr b="1" lang="en-US" sz="2300"/>
              <a:t>3</a:t>
            </a:r>
            <a:r>
              <a:rPr b="1" i="0" lang="en-US" sz="2300" u="none" cap="none" strike="noStrike">
                <a:solidFill>
                  <a:srgbClr val="000000"/>
                </a:solidFill>
                <a:latin typeface="Arial"/>
                <a:ea typeface="Arial"/>
                <a:cs typeface="Arial"/>
                <a:sym typeface="Arial"/>
              </a:rPr>
              <a:t>. </a:t>
            </a:r>
            <a:r>
              <a:rPr b="1" lang="en-US" sz="2300"/>
              <a:t>지하철 내 편의시설 추가 설치 </a:t>
            </a:r>
            <a:endParaRPr b="1" i="0" sz="2300" u="none" cap="none" strike="noStrike">
              <a:solidFill>
                <a:schemeClr val="dk1"/>
              </a:solidFill>
              <a:latin typeface="Calibri"/>
              <a:ea typeface="Calibri"/>
              <a:cs typeface="Calibri"/>
              <a:sym typeface="Calibri"/>
            </a:endParaRPr>
          </a:p>
        </p:txBody>
      </p:sp>
      <p:sp>
        <p:nvSpPr>
          <p:cNvPr id="444" name="Google Shape;444;g116e922a2d1_11_183"/>
          <p:cNvSpPr txBox="1"/>
          <p:nvPr/>
        </p:nvSpPr>
        <p:spPr>
          <a:xfrm>
            <a:off x="12344025" y="3256438"/>
            <a:ext cx="46770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휠체어 리프트 : </a:t>
            </a:r>
            <a:r>
              <a:rPr lang="en-US" sz="1800">
                <a:solidFill>
                  <a:schemeClr val="dk1"/>
                </a:solidFill>
                <a:latin typeface="Calibri"/>
                <a:ea typeface="Calibri"/>
                <a:cs typeface="Calibri"/>
                <a:sym typeface="Calibri"/>
              </a:rPr>
              <a:t>강서구, 도봉구, 강북구, 송파구</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휠체어 급속 충전기 : 강서구, 관악구, 도봉구</a:t>
            </a:r>
            <a:endParaRPr sz="1800">
              <a:solidFill>
                <a:schemeClr val="dk1"/>
              </a:solidFill>
              <a:latin typeface="Calibri"/>
              <a:ea typeface="Calibri"/>
              <a:cs typeface="Calibri"/>
              <a:sym typeface="Calibri"/>
            </a:endParaRPr>
          </a:p>
        </p:txBody>
      </p:sp>
      <p:sp>
        <p:nvSpPr>
          <p:cNvPr id="445" name="Google Shape;445;g116e922a2d1_11_183"/>
          <p:cNvSpPr txBox="1"/>
          <p:nvPr/>
        </p:nvSpPr>
        <p:spPr>
          <a:xfrm>
            <a:off x="12344025" y="4951013"/>
            <a:ext cx="46770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지하철 승강기 </a:t>
            </a:r>
            <a:r>
              <a:rPr lang="en-US" sz="1800">
                <a:solidFill>
                  <a:schemeClr val="dk1"/>
                </a:solidFill>
                <a:latin typeface="Calibri"/>
                <a:ea typeface="Calibri"/>
                <a:cs typeface="Calibri"/>
                <a:sym typeface="Calibri"/>
              </a:rPr>
              <a:t>: 강북</a:t>
            </a:r>
            <a:r>
              <a:rPr lang="en-US" sz="1800">
                <a:solidFill>
                  <a:schemeClr val="dk1"/>
                </a:solidFill>
                <a:latin typeface="Calibri"/>
                <a:ea typeface="Calibri"/>
                <a:cs typeface="Calibri"/>
                <a:sym typeface="Calibri"/>
              </a:rPr>
              <a:t>구, 관악구, 도봉구 </a:t>
            </a:r>
            <a:endParaRPr sz="1800">
              <a:solidFill>
                <a:schemeClr val="dk1"/>
              </a:solidFill>
              <a:latin typeface="Calibri"/>
              <a:ea typeface="Calibri"/>
              <a:cs typeface="Calibri"/>
              <a:sym typeface="Calibri"/>
            </a:endParaRPr>
          </a:p>
        </p:txBody>
      </p:sp>
      <p:sp>
        <p:nvSpPr>
          <p:cNvPr id="446" name="Google Shape;446;g116e922a2d1_11_183"/>
          <p:cNvSpPr txBox="1"/>
          <p:nvPr/>
        </p:nvSpPr>
        <p:spPr>
          <a:xfrm>
            <a:off x="12344075" y="5924638"/>
            <a:ext cx="4677000" cy="161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장애인</a:t>
            </a:r>
            <a:r>
              <a:rPr lang="en-US" sz="1800">
                <a:solidFill>
                  <a:schemeClr val="dk1"/>
                </a:solidFill>
                <a:latin typeface="Calibri"/>
                <a:ea typeface="Calibri"/>
                <a:cs typeface="Calibri"/>
                <a:sym typeface="Calibri"/>
              </a:rPr>
              <a:t>의 권리 중 장소의 접근성 향상을 목표로 승강기 / 휠체어 충전 등 장애인 편의시설 이용이 가능한 곳의 </a:t>
            </a:r>
            <a:r>
              <a:rPr b="1" lang="en-US" sz="1800">
                <a:solidFill>
                  <a:srgbClr val="0070C0"/>
                </a:solidFill>
                <a:latin typeface="Calibri"/>
                <a:ea typeface="Calibri"/>
                <a:cs typeface="Calibri"/>
                <a:sym typeface="Calibri"/>
              </a:rPr>
              <a:t>위치 안내 시스템</a:t>
            </a:r>
            <a:r>
              <a:rPr lang="en-US" sz="1800">
                <a:solidFill>
                  <a:schemeClr val="dk1"/>
                </a:solidFill>
                <a:latin typeface="Calibri"/>
                <a:ea typeface="Calibri"/>
                <a:cs typeface="Calibri"/>
                <a:sym typeface="Calibri"/>
              </a:rPr>
              <a:t>의 지원이 동반된다면</a:t>
            </a:r>
            <a:r>
              <a:rPr b="1" lang="en-US" sz="1800">
                <a:solidFill>
                  <a:srgbClr val="0070C0"/>
                </a:solidFill>
                <a:latin typeface="Calibri"/>
                <a:ea typeface="Calibri"/>
                <a:cs typeface="Calibri"/>
                <a:sym typeface="Calibri"/>
              </a:rPr>
              <a:t> 이용자 접근성 제고</a:t>
            </a:r>
            <a:r>
              <a:rPr lang="en-US" sz="1800">
                <a:solidFill>
                  <a:schemeClr val="dk1"/>
                </a:solidFill>
                <a:latin typeface="Calibri"/>
                <a:ea typeface="Calibri"/>
                <a:cs typeface="Calibri"/>
                <a:sym typeface="Calibri"/>
              </a:rPr>
              <a:t>를 꾀할 수 있음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b="0" l="0" r="0" t="0"/>
          <a:stretch/>
        </p:blipFill>
        <p:spPr>
          <a:xfrm rot="5400000">
            <a:off x="7169593" y="5306598"/>
            <a:ext cx="8356053" cy="9524"/>
          </a:xfrm>
          <a:prstGeom prst="rect">
            <a:avLst/>
          </a:prstGeom>
          <a:noFill/>
          <a:ln>
            <a:noFill/>
          </a:ln>
        </p:spPr>
      </p:pic>
      <p:sp>
        <p:nvSpPr>
          <p:cNvPr id="99" name="Google Shape;99;p2"/>
          <p:cNvSpPr txBox="1"/>
          <p:nvPr/>
        </p:nvSpPr>
        <p:spPr>
          <a:xfrm>
            <a:off x="6770846" y="3954925"/>
            <a:ext cx="3838500" cy="6364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50"/>
              <a:buFont typeface="Arial"/>
              <a:buNone/>
            </a:pPr>
            <a:r>
              <a:rPr b="1" i="0" lang="en-US" sz="1700" u="none" cap="none" strike="noStrike">
                <a:solidFill>
                  <a:schemeClr val="dk1"/>
                </a:solidFill>
                <a:highlight>
                  <a:srgbClr val="FFFFFF"/>
                </a:highlight>
                <a:latin typeface="Arial"/>
                <a:ea typeface="Arial"/>
                <a:cs typeface="Arial"/>
                <a:sym typeface="Arial"/>
              </a:rPr>
              <a:t>“I often wish that more people understand the invisible side of things”</a:t>
            </a:r>
            <a:endParaRPr b="1" i="0" sz="17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t/>
            </a:r>
            <a:endParaRPr b="1"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t/>
            </a:r>
            <a:endParaRPr b="1"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rPr b="1" i="0" lang="en-US" sz="1350" u="none" cap="none" strike="noStrike">
                <a:solidFill>
                  <a:schemeClr val="dk1"/>
                </a:solidFill>
                <a:highlight>
                  <a:srgbClr val="FFFFFF"/>
                </a:highlight>
                <a:latin typeface="Arial"/>
                <a:ea typeface="Arial"/>
                <a:cs typeface="Arial"/>
                <a:sym typeface="Arial"/>
              </a:rPr>
              <a:t>Lorem Ipsum</a:t>
            </a:r>
            <a:r>
              <a:rPr b="0" i="0" lang="en-US" sz="1350" u="none" cap="none" strike="noStrike">
                <a:solidFill>
                  <a:schemeClr val="dk1"/>
                </a:solidFill>
                <a:highlight>
                  <a:srgbClr val="FFFFFF"/>
                </a:highlight>
                <a:latin typeface="Arial"/>
                <a:ea typeface="Arial"/>
                <a:cs typeface="Arial"/>
                <a:sym typeface="Aria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350" u="none" cap="none" strike="noStrike">
                <a:solidFill>
                  <a:schemeClr val="dk1"/>
                </a:solidFill>
                <a:highlight>
                  <a:srgbClr val="FFFFFF"/>
                </a:highlight>
                <a:latin typeface="Arial"/>
                <a:ea typeface="Arial"/>
                <a:cs typeface="Arial"/>
                <a:sym typeface="Arial"/>
              </a:rPr>
              <a:t>e Finibus Bonorum et Malorum" (The Extremes of Good and Evil) by Cicero, written in 45 BC. This book is a treatise on the theory of ethics, very popular during the Renaissance. The first line of Lorem Ipsum, "Lorem ipsum dolor sit amet..", comes from a line in section 1.10.32.</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15000"/>
              </a:lnSpc>
              <a:spcBef>
                <a:spcPts val="1100"/>
              </a:spcBef>
              <a:spcAft>
                <a:spcPts val="0"/>
              </a:spcAft>
              <a:buClr>
                <a:schemeClr val="dk1"/>
              </a:buClr>
              <a:buSzPts val="1100"/>
              <a:buFont typeface="Arial"/>
              <a:buNone/>
            </a:pPr>
            <a:r>
              <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1100"/>
              </a:spcBef>
              <a:spcAft>
                <a:spcPts val="0"/>
              </a:spcAft>
              <a:buClr>
                <a:srgbClr val="000000"/>
              </a:buClr>
              <a:buSzPts val="1050"/>
              <a:buFont typeface="Arial"/>
              <a:buNone/>
            </a:pPr>
            <a:r>
              <a:t/>
            </a:r>
            <a:endParaRPr b="0" i="0" sz="1350" u="none" cap="none" strike="noStrike">
              <a:solidFill>
                <a:schemeClr val="dk1"/>
              </a:solidFill>
              <a:highlight>
                <a:srgbClr val="FFFFFF"/>
              </a:highlight>
              <a:latin typeface="Arial"/>
              <a:ea typeface="Arial"/>
              <a:cs typeface="Arial"/>
              <a:sym typeface="Arial"/>
            </a:endParaRPr>
          </a:p>
        </p:txBody>
      </p:sp>
      <p:grpSp>
        <p:nvGrpSpPr>
          <p:cNvPr id="100" name="Google Shape;100;p2"/>
          <p:cNvGrpSpPr/>
          <p:nvPr/>
        </p:nvGrpSpPr>
        <p:grpSpPr>
          <a:xfrm>
            <a:off x="11808667" y="1576276"/>
            <a:ext cx="6171300" cy="1695883"/>
            <a:chOff x="11808667" y="1576276"/>
            <a:chExt cx="6171300" cy="1695883"/>
          </a:xfrm>
        </p:grpSpPr>
        <p:sp>
          <p:nvSpPr>
            <p:cNvPr id="101" name="Google Shape;101;p2"/>
            <p:cNvSpPr txBox="1"/>
            <p:nvPr/>
          </p:nvSpPr>
          <p:spPr>
            <a:xfrm>
              <a:off x="11808667" y="1576276"/>
              <a:ext cx="6171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FRONT END/BACK END  </a:t>
              </a:r>
              <a:endParaRPr b="0" i="0" sz="2100" u="none" cap="none" strike="noStrike">
                <a:solidFill>
                  <a:schemeClr val="dk1"/>
                </a:solidFill>
                <a:latin typeface="Calibri"/>
                <a:ea typeface="Calibri"/>
                <a:cs typeface="Calibri"/>
                <a:sym typeface="Calibri"/>
              </a:endParaRPr>
            </a:p>
          </p:txBody>
        </p:sp>
        <p:grpSp>
          <p:nvGrpSpPr>
            <p:cNvPr id="102" name="Google Shape;102;p2"/>
            <p:cNvGrpSpPr/>
            <p:nvPr/>
          </p:nvGrpSpPr>
          <p:grpSpPr>
            <a:xfrm>
              <a:off x="11903905" y="2071559"/>
              <a:ext cx="5571543" cy="1200600"/>
              <a:chOff x="11903905" y="2071559"/>
              <a:chExt cx="5571543" cy="1200600"/>
            </a:xfrm>
          </p:grpSpPr>
          <p:sp>
            <p:nvSpPr>
              <p:cNvPr id="103" name="Google Shape;103;p2"/>
              <p:cNvSpPr txBox="1"/>
              <p:nvPr/>
            </p:nvSpPr>
            <p:spPr>
              <a:xfrm>
                <a:off x="11903905" y="2071559"/>
                <a:ext cx="2114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Folium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HTML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JQuery</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2"/>
              <p:cNvSpPr txBox="1"/>
              <p:nvPr/>
            </p:nvSpPr>
            <p:spPr>
              <a:xfrm>
                <a:off x="13632476" y="2071559"/>
                <a:ext cx="2114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Java Script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Django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Python</a:t>
                </a:r>
                <a:endParaRPr b="0" i="0" sz="1800" u="none" cap="none" strike="noStrike">
                  <a:solidFill>
                    <a:schemeClr val="dk1"/>
                  </a:solidFill>
                  <a:latin typeface="Calibri"/>
                  <a:ea typeface="Calibri"/>
                  <a:cs typeface="Calibri"/>
                  <a:sym typeface="Calibri"/>
                </a:endParaRPr>
              </a:p>
            </p:txBody>
          </p:sp>
          <p:sp>
            <p:nvSpPr>
              <p:cNvPr id="105" name="Google Shape;105;p2"/>
              <p:cNvSpPr txBox="1"/>
              <p:nvPr/>
            </p:nvSpPr>
            <p:spPr>
              <a:xfrm>
                <a:off x="15361048" y="2071559"/>
                <a:ext cx="2114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BeautifulSoup</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106" name="Google Shape;106;p2"/>
          <p:cNvGrpSpPr/>
          <p:nvPr/>
        </p:nvGrpSpPr>
        <p:grpSpPr>
          <a:xfrm>
            <a:off x="11808667" y="4178127"/>
            <a:ext cx="4678500" cy="2249976"/>
            <a:chOff x="11808667" y="3720927"/>
            <a:chExt cx="4678500" cy="2249976"/>
          </a:xfrm>
        </p:grpSpPr>
        <p:sp>
          <p:nvSpPr>
            <p:cNvPr id="107" name="Google Shape;107;p2"/>
            <p:cNvSpPr txBox="1"/>
            <p:nvPr/>
          </p:nvSpPr>
          <p:spPr>
            <a:xfrm>
              <a:off x="11808667" y="3720927"/>
              <a:ext cx="46785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TEAM MEMBER</a:t>
              </a:r>
              <a:endParaRPr b="0" i="0" sz="2100" u="none" cap="none" strike="noStrike">
                <a:solidFill>
                  <a:schemeClr val="dk1"/>
                </a:solidFill>
                <a:latin typeface="Calibri"/>
                <a:ea typeface="Calibri"/>
                <a:cs typeface="Calibri"/>
                <a:sym typeface="Calibri"/>
              </a:endParaRPr>
            </a:p>
          </p:txBody>
        </p:sp>
        <p:grpSp>
          <p:nvGrpSpPr>
            <p:cNvPr id="108" name="Google Shape;108;p2"/>
            <p:cNvGrpSpPr/>
            <p:nvPr/>
          </p:nvGrpSpPr>
          <p:grpSpPr>
            <a:xfrm>
              <a:off x="11903905" y="4216203"/>
              <a:ext cx="4536947" cy="1754700"/>
              <a:chOff x="11903905" y="4216203"/>
              <a:chExt cx="4536947" cy="1754700"/>
            </a:xfrm>
          </p:grpSpPr>
          <p:sp>
            <p:nvSpPr>
              <p:cNvPr id="109" name="Google Shape;109;p2"/>
              <p:cNvSpPr txBox="1"/>
              <p:nvPr/>
            </p:nvSpPr>
            <p:spPr>
              <a:xfrm>
                <a:off x="11903905" y="4216203"/>
                <a:ext cx="21144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이재필</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성낙원</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최재영</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김경미</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박현수</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박혜인</a:t>
                </a:r>
                <a:endParaRPr b="0" i="0" sz="1800" u="none" cap="none" strike="noStrike">
                  <a:solidFill>
                    <a:srgbClr val="000000"/>
                  </a:solidFill>
                  <a:latin typeface="Arial"/>
                  <a:ea typeface="Arial"/>
                  <a:cs typeface="Arial"/>
                  <a:sym typeface="Arial"/>
                </a:endParaRPr>
              </a:p>
            </p:txBody>
          </p:sp>
          <p:sp>
            <p:nvSpPr>
              <p:cNvPr id="110" name="Google Shape;110;p2"/>
              <p:cNvSpPr txBox="1"/>
              <p:nvPr/>
            </p:nvSpPr>
            <p:spPr>
              <a:xfrm>
                <a:off x="13622952" y="4216203"/>
                <a:ext cx="28179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BE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FE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FE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EDA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EDA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EDA</a:t>
                </a:r>
                <a:endParaRPr b="0" i="0" sz="1800" u="none" cap="none" strike="noStrike">
                  <a:solidFill>
                    <a:srgbClr val="000000"/>
                  </a:solidFill>
                  <a:latin typeface="Arial"/>
                  <a:ea typeface="Arial"/>
                  <a:cs typeface="Arial"/>
                  <a:sym typeface="Arial"/>
                </a:endParaRPr>
              </a:p>
            </p:txBody>
          </p:sp>
        </p:grpSp>
      </p:grpSp>
      <p:sp>
        <p:nvSpPr>
          <p:cNvPr id="111" name="Google Shape;111;p2"/>
          <p:cNvSpPr txBox="1"/>
          <p:nvPr/>
        </p:nvSpPr>
        <p:spPr>
          <a:xfrm>
            <a:off x="11808667" y="7781990"/>
            <a:ext cx="45624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CONTACT</a:t>
            </a:r>
            <a:endParaRPr b="0" i="0" sz="2100" u="none" cap="none" strike="noStrike">
              <a:solidFill>
                <a:schemeClr val="dk1"/>
              </a:solidFill>
              <a:latin typeface="Calibri"/>
              <a:ea typeface="Calibri"/>
              <a:cs typeface="Calibri"/>
              <a:sym typeface="Calibri"/>
            </a:endParaRPr>
          </a:p>
        </p:txBody>
      </p:sp>
      <p:grpSp>
        <p:nvGrpSpPr>
          <p:cNvPr id="112" name="Google Shape;112;p2"/>
          <p:cNvGrpSpPr/>
          <p:nvPr/>
        </p:nvGrpSpPr>
        <p:grpSpPr>
          <a:xfrm>
            <a:off x="11903905" y="8246486"/>
            <a:ext cx="6141157" cy="923400"/>
            <a:chOff x="11903905" y="8246486"/>
            <a:chExt cx="6141157" cy="923400"/>
          </a:xfrm>
        </p:grpSpPr>
        <p:sp>
          <p:nvSpPr>
            <p:cNvPr id="113" name="Google Shape;113;p2"/>
            <p:cNvSpPr txBox="1"/>
            <p:nvPr/>
          </p:nvSpPr>
          <p:spPr>
            <a:xfrm>
              <a:off x="11903905" y="8246486"/>
              <a:ext cx="1672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Phone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E-mail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Website</a:t>
              </a:r>
              <a:endParaRPr b="0" i="0" sz="1800" u="none" cap="none" strike="noStrike">
                <a:solidFill>
                  <a:schemeClr val="dk1"/>
                </a:solidFill>
                <a:latin typeface="Calibri"/>
                <a:ea typeface="Calibri"/>
                <a:cs typeface="Calibri"/>
                <a:sym typeface="Calibri"/>
              </a:endParaRPr>
            </a:p>
          </p:txBody>
        </p:sp>
        <p:sp>
          <p:nvSpPr>
            <p:cNvPr id="114" name="Google Shape;114;p2"/>
            <p:cNvSpPr txBox="1"/>
            <p:nvPr/>
          </p:nvSpPr>
          <p:spPr>
            <a:xfrm>
              <a:off x="13346762" y="8246486"/>
              <a:ext cx="4698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0</a:t>
              </a:r>
              <a:r>
                <a:rPr lang="en-US" sz="1800"/>
                <a:t>2</a:t>
              </a:r>
              <a:r>
                <a:rPr b="0" i="0" lang="en-US" sz="1800" u="none" cap="none" strike="noStrike">
                  <a:solidFill>
                    <a:srgbClr val="000000"/>
                  </a:solidFill>
                  <a:latin typeface="Arial"/>
                  <a:ea typeface="Arial"/>
                  <a:cs typeface="Arial"/>
                  <a:sym typeface="Arial"/>
                </a:rPr>
                <a:t>-</a:t>
              </a:r>
              <a:r>
                <a:rPr lang="en-US" sz="1800"/>
                <a:t>486</a:t>
              </a:r>
              <a:r>
                <a:rPr b="0" i="0" lang="en-US" sz="1800" u="none" cap="none" strike="noStrike">
                  <a:solidFill>
                    <a:srgbClr val="000000"/>
                  </a:solidFill>
                  <a:latin typeface="Arial"/>
                  <a:ea typeface="Arial"/>
                  <a:cs typeface="Arial"/>
                  <a:sym typeface="Arial"/>
                </a:rPr>
                <a:t>-</a:t>
              </a:r>
              <a:r>
                <a:rPr lang="en-US" sz="1800"/>
                <a:t>7942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handinavi@</a:t>
              </a:r>
              <a:r>
                <a:rPr lang="en-US" sz="1800"/>
                <a:t>handinavicorp</a:t>
              </a:r>
              <a:r>
                <a:rPr b="0" i="0" lang="en-US" sz="1800" u="none" cap="none" strike="noStrike">
                  <a:solidFill>
                    <a:srgbClr val="000000"/>
                  </a:solidFill>
                  <a:latin typeface="Arial"/>
                  <a:ea typeface="Arial"/>
                  <a:cs typeface="Arial"/>
                  <a:sym typeface="Arial"/>
                </a:rPr>
                <a:t>.com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https://lc.multicampus.com</a:t>
              </a:r>
              <a:endParaRPr b="0" i="0" sz="1800" u="none" cap="none" strike="noStrike">
                <a:solidFill>
                  <a:schemeClr val="dk1"/>
                </a:solidFill>
                <a:latin typeface="Calibri"/>
                <a:ea typeface="Calibri"/>
                <a:cs typeface="Calibri"/>
                <a:sym typeface="Calibri"/>
              </a:endParaRPr>
            </a:p>
          </p:txBody>
        </p:sp>
      </p:grpSp>
      <p:sp>
        <p:nvSpPr>
          <p:cNvPr id="115" name="Google Shape;115;p2"/>
          <p:cNvSpPr txBox="1"/>
          <p:nvPr/>
        </p:nvSpPr>
        <p:spPr>
          <a:xfrm>
            <a:off x="6808931" y="3200771"/>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핸디나비</a:t>
            </a:r>
            <a:endParaRPr b="0" i="0" sz="2500" u="none" cap="none" strike="noStrike">
              <a:solidFill>
                <a:schemeClr val="dk1"/>
              </a:solidFill>
              <a:latin typeface="Calibri"/>
              <a:ea typeface="Calibri"/>
              <a:cs typeface="Calibri"/>
              <a:sym typeface="Calibri"/>
            </a:endParaRPr>
          </a:p>
        </p:txBody>
      </p:sp>
      <p:grpSp>
        <p:nvGrpSpPr>
          <p:cNvPr id="116" name="Google Shape;116;p2"/>
          <p:cNvGrpSpPr/>
          <p:nvPr/>
        </p:nvGrpSpPr>
        <p:grpSpPr>
          <a:xfrm>
            <a:off x="6100243" y="1162477"/>
            <a:ext cx="327735" cy="854062"/>
            <a:chOff x="6100243" y="1162477"/>
            <a:chExt cx="327735" cy="854062"/>
          </a:xfrm>
        </p:grpSpPr>
        <p:pic>
          <p:nvPicPr>
            <p:cNvPr id="117" name="Google Shape;117;p2"/>
            <p:cNvPicPr preferRelativeResize="0"/>
            <p:nvPr/>
          </p:nvPicPr>
          <p:blipFill rotWithShape="1">
            <a:blip r:embed="rId4">
              <a:alphaModFix/>
            </a:blip>
            <a:srcRect b="0" l="0" r="0" t="0"/>
            <a:stretch/>
          </p:blipFill>
          <p:spPr>
            <a:xfrm>
              <a:off x="6100243" y="1162477"/>
              <a:ext cx="327735" cy="327735"/>
            </a:xfrm>
            <a:prstGeom prst="rect">
              <a:avLst/>
            </a:prstGeom>
            <a:noFill/>
            <a:ln>
              <a:noFill/>
            </a:ln>
          </p:spPr>
        </p:pic>
        <p:pic>
          <p:nvPicPr>
            <p:cNvPr id="118" name="Google Shape;118;p2"/>
            <p:cNvPicPr preferRelativeResize="0"/>
            <p:nvPr/>
          </p:nvPicPr>
          <p:blipFill rotWithShape="1">
            <a:blip r:embed="rId5">
              <a:alphaModFix/>
            </a:blip>
            <a:srcRect b="0" l="0" r="0" t="0"/>
            <a:stretch/>
          </p:blipFill>
          <p:spPr>
            <a:xfrm>
              <a:off x="6100243" y="1688804"/>
              <a:ext cx="327735" cy="327735"/>
            </a:xfrm>
            <a:prstGeom prst="rect">
              <a:avLst/>
            </a:prstGeom>
            <a:noFill/>
            <a:ln>
              <a:noFill/>
            </a:ln>
          </p:spPr>
        </p:pic>
      </p:grpSp>
      <p:sp>
        <p:nvSpPr>
          <p:cNvPr id="119" name="Google Shape;119;p2"/>
          <p:cNvSpPr txBox="1"/>
          <p:nvPr/>
        </p:nvSpPr>
        <p:spPr>
          <a:xfrm>
            <a:off x="3290925" y="4714675"/>
            <a:ext cx="132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0" name="Google Shape;120;p2"/>
          <p:cNvPicPr preferRelativeResize="0"/>
          <p:nvPr/>
        </p:nvPicPr>
        <p:blipFill rotWithShape="1">
          <a:blip r:embed="rId6">
            <a:alphaModFix/>
          </a:blip>
          <a:srcRect b="0" l="0" r="0" t="0"/>
          <a:stretch/>
        </p:blipFill>
        <p:spPr>
          <a:xfrm>
            <a:off x="1124600" y="2438525"/>
            <a:ext cx="5209902" cy="7050850"/>
          </a:xfrm>
          <a:prstGeom prst="rect">
            <a:avLst/>
          </a:prstGeom>
          <a:noFill/>
          <a:ln>
            <a:noFill/>
          </a:ln>
        </p:spPr>
      </p:pic>
      <p:pic>
        <p:nvPicPr>
          <p:cNvPr id="121" name="Google Shape;121;p2"/>
          <p:cNvPicPr preferRelativeResize="0"/>
          <p:nvPr/>
        </p:nvPicPr>
        <p:blipFill rotWithShape="1">
          <a:blip r:embed="rId7">
            <a:alphaModFix/>
          </a:blip>
          <a:srcRect b="0" l="0" r="0" t="0"/>
          <a:stretch/>
        </p:blipFill>
        <p:spPr>
          <a:xfrm>
            <a:off x="895988" y="523613"/>
            <a:ext cx="54006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pic>
        <p:nvPicPr>
          <p:cNvPr id="451" name="Google Shape;451;g116d531e49d_0_363"/>
          <p:cNvPicPr preferRelativeResize="0"/>
          <p:nvPr/>
        </p:nvPicPr>
        <p:blipFill rotWithShape="1">
          <a:blip r:embed="rId3">
            <a:alphaModFix/>
          </a:blip>
          <a:srcRect b="0" l="0" r="0" t="0"/>
          <a:stretch/>
        </p:blipFill>
        <p:spPr>
          <a:xfrm>
            <a:off x="0" y="550725"/>
            <a:ext cx="954024" cy="477001"/>
          </a:xfrm>
          <a:prstGeom prst="rect">
            <a:avLst/>
          </a:prstGeom>
          <a:noFill/>
          <a:ln>
            <a:noFill/>
          </a:ln>
        </p:spPr>
      </p:pic>
      <p:sp>
        <p:nvSpPr>
          <p:cNvPr id="452" name="Google Shape;452;g116d531e49d_0_363"/>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b="1" lang="en-US" sz="3200">
                <a:solidFill>
                  <a:schemeClr val="dk1"/>
                </a:solidFill>
              </a:rPr>
              <a:t>향후 개선사항 | 기대효과</a:t>
            </a:r>
            <a:endParaRPr b="1" i="0" sz="3200" u="none" cap="none" strike="noStrike">
              <a:solidFill>
                <a:schemeClr val="dk1"/>
              </a:solidFill>
              <a:latin typeface="Calibri"/>
              <a:ea typeface="Calibri"/>
              <a:cs typeface="Calibri"/>
              <a:sym typeface="Calibri"/>
            </a:endParaRPr>
          </a:p>
        </p:txBody>
      </p:sp>
      <p:sp>
        <p:nvSpPr>
          <p:cNvPr id="453" name="Google Shape;453;g116d531e49d_0_363"/>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500"/>
              <a:t>핸디나비 서비스</a:t>
            </a:r>
            <a:endParaRPr b="0" i="0" sz="2500" u="none" cap="none" strike="noStrike">
              <a:solidFill>
                <a:schemeClr val="dk1"/>
              </a:solidFill>
              <a:latin typeface="Calibri"/>
              <a:ea typeface="Calibri"/>
              <a:cs typeface="Calibri"/>
              <a:sym typeface="Calibri"/>
            </a:endParaRPr>
          </a:p>
        </p:txBody>
      </p:sp>
      <p:sp>
        <p:nvSpPr>
          <p:cNvPr id="454" name="Google Shape;454;g116d531e49d_0_363"/>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20</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8" name="Shape 458"/>
        <p:cNvGrpSpPr/>
        <p:nvPr/>
      </p:nvGrpSpPr>
      <p:grpSpPr>
        <a:xfrm>
          <a:off x="0" y="0"/>
          <a:ext cx="0" cy="0"/>
          <a:chOff x="0" y="0"/>
          <a:chExt cx="0" cy="0"/>
        </a:xfrm>
      </p:grpSpPr>
      <p:pic>
        <p:nvPicPr>
          <p:cNvPr id="459" name="Google Shape;459;g116d531e49d_0_340"/>
          <p:cNvPicPr preferRelativeResize="0"/>
          <p:nvPr/>
        </p:nvPicPr>
        <p:blipFill rotWithShape="1">
          <a:blip r:embed="rId3">
            <a:alphaModFix/>
          </a:blip>
          <a:srcRect b="0" l="0" r="0" t="0"/>
          <a:stretch/>
        </p:blipFill>
        <p:spPr>
          <a:xfrm>
            <a:off x="3914280" y="0"/>
            <a:ext cx="14371444" cy="10285726"/>
          </a:xfrm>
          <a:prstGeom prst="rect">
            <a:avLst/>
          </a:prstGeom>
          <a:noFill/>
          <a:ln>
            <a:noFill/>
          </a:ln>
        </p:spPr>
      </p:pic>
      <p:sp>
        <p:nvSpPr>
          <p:cNvPr id="460" name="Google Shape;460;g116d531e49d_0_340"/>
          <p:cNvSpPr txBox="1"/>
          <p:nvPr/>
        </p:nvSpPr>
        <p:spPr>
          <a:xfrm>
            <a:off x="7371902" y="4065400"/>
            <a:ext cx="7456200" cy="215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400"/>
              <a:buFont typeface="Arial"/>
              <a:buNone/>
            </a:pPr>
            <a:r>
              <a:rPr lang="en-US" sz="13400">
                <a:solidFill>
                  <a:srgbClr val="FFFFFF"/>
                </a:solidFill>
              </a:rPr>
              <a:t>The End</a:t>
            </a:r>
            <a:endParaRPr b="0" i="0" sz="1800" u="none" cap="none" strike="noStrike">
              <a:solidFill>
                <a:schemeClr val="dk1"/>
              </a:solidFill>
              <a:latin typeface="Calibri"/>
              <a:ea typeface="Calibri"/>
              <a:cs typeface="Calibri"/>
              <a:sym typeface="Calibri"/>
            </a:endParaRPr>
          </a:p>
        </p:txBody>
      </p:sp>
      <p:sp>
        <p:nvSpPr>
          <p:cNvPr id="461" name="Google Shape;461;g116d531e49d_0_340"/>
          <p:cNvSpPr txBox="1"/>
          <p:nvPr/>
        </p:nvSpPr>
        <p:spPr>
          <a:xfrm rot="5400000">
            <a:off x="14768934" y="3169473"/>
            <a:ext cx="5586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.https://lc.multicampus.com/</a:t>
            </a:r>
            <a:endParaRPr b="0" i="0" sz="1800" u="none" cap="none" strike="noStrike">
              <a:solidFill>
                <a:schemeClr val="dk1"/>
              </a:solidFill>
              <a:latin typeface="Calibri"/>
              <a:ea typeface="Calibri"/>
              <a:cs typeface="Calibri"/>
              <a:sym typeface="Calibri"/>
            </a:endParaRPr>
          </a:p>
        </p:txBody>
      </p:sp>
      <p:grpSp>
        <p:nvGrpSpPr>
          <p:cNvPr id="462" name="Google Shape;462;g116d531e49d_0_340"/>
          <p:cNvGrpSpPr/>
          <p:nvPr/>
        </p:nvGrpSpPr>
        <p:grpSpPr>
          <a:xfrm>
            <a:off x="17273370" y="8764089"/>
            <a:ext cx="327736" cy="854062"/>
            <a:chOff x="17273370" y="8764089"/>
            <a:chExt cx="327736" cy="854062"/>
          </a:xfrm>
        </p:grpSpPr>
        <p:pic>
          <p:nvPicPr>
            <p:cNvPr id="463" name="Google Shape;463;g116d531e49d_0_340"/>
            <p:cNvPicPr preferRelativeResize="0"/>
            <p:nvPr/>
          </p:nvPicPr>
          <p:blipFill rotWithShape="1">
            <a:blip r:embed="rId4">
              <a:alphaModFix/>
            </a:blip>
            <a:srcRect b="0" l="0" r="0" t="0"/>
            <a:stretch/>
          </p:blipFill>
          <p:spPr>
            <a:xfrm>
              <a:off x="17273370" y="8764089"/>
              <a:ext cx="327735" cy="327735"/>
            </a:xfrm>
            <a:prstGeom prst="rect">
              <a:avLst/>
            </a:prstGeom>
            <a:noFill/>
            <a:ln>
              <a:noFill/>
            </a:ln>
          </p:spPr>
        </p:pic>
        <p:pic>
          <p:nvPicPr>
            <p:cNvPr id="464" name="Google Shape;464;g116d531e49d_0_340"/>
            <p:cNvPicPr preferRelativeResize="0"/>
            <p:nvPr/>
          </p:nvPicPr>
          <p:blipFill rotWithShape="1">
            <a:blip r:embed="rId5">
              <a:alphaModFix/>
            </a:blip>
            <a:srcRect b="0" l="0" r="0" t="0"/>
            <a:stretch/>
          </p:blipFill>
          <p:spPr>
            <a:xfrm>
              <a:off x="17273371" y="9290416"/>
              <a:ext cx="327735" cy="327735"/>
            </a:xfrm>
            <a:prstGeom prst="rect">
              <a:avLst/>
            </a:prstGeom>
            <a:noFill/>
            <a:ln>
              <a:noFill/>
            </a:ln>
          </p:spPr>
        </p:pic>
      </p:grpSp>
      <p:pic>
        <p:nvPicPr>
          <p:cNvPr id="465" name="Google Shape;465;g116d531e49d_0_340"/>
          <p:cNvPicPr preferRelativeResize="0"/>
          <p:nvPr/>
        </p:nvPicPr>
        <p:blipFill>
          <a:blip r:embed="rId6">
            <a:alphaModFix/>
          </a:blip>
          <a:stretch>
            <a:fillRect/>
          </a:stretch>
        </p:blipFill>
        <p:spPr>
          <a:xfrm>
            <a:off x="4155090" y="551686"/>
            <a:ext cx="3516735" cy="1177414"/>
          </a:xfrm>
          <a:prstGeom prst="rect">
            <a:avLst/>
          </a:prstGeom>
          <a:noFill/>
          <a:ln>
            <a:noFill/>
          </a:ln>
        </p:spPr>
      </p:pic>
      <p:pic>
        <p:nvPicPr>
          <p:cNvPr id="466" name="Google Shape;466;g116d531e49d_0_340"/>
          <p:cNvPicPr preferRelativeResize="0"/>
          <p:nvPr/>
        </p:nvPicPr>
        <p:blipFill rotWithShape="1">
          <a:blip r:embed="rId7">
            <a:alphaModFix/>
          </a:blip>
          <a:srcRect b="0" l="0" r="0" t="0"/>
          <a:stretch/>
        </p:blipFill>
        <p:spPr>
          <a:xfrm>
            <a:off x="2626275" y="453050"/>
            <a:ext cx="1074467" cy="1177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3"/>
          <p:cNvSpPr txBox="1"/>
          <p:nvPr/>
        </p:nvSpPr>
        <p:spPr>
          <a:xfrm>
            <a:off x="956195" y="908359"/>
            <a:ext cx="5416394" cy="2023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900"/>
              <a:buFont typeface="Arial"/>
              <a:buNone/>
            </a:pPr>
            <a:r>
              <a:rPr b="0" i="0" lang="en-US" sz="8900" u="none" cap="none" strike="noStrike">
                <a:solidFill>
                  <a:srgbClr val="000000"/>
                </a:solidFill>
                <a:latin typeface="Arial"/>
                <a:ea typeface="Arial"/>
                <a:cs typeface="Arial"/>
                <a:sym typeface="Arial"/>
              </a:rPr>
              <a:t>Index</a:t>
            </a:r>
            <a:endParaRPr b="0" i="0" sz="1800" u="none" cap="none" strike="noStrike">
              <a:solidFill>
                <a:schemeClr val="dk1"/>
              </a:solidFill>
              <a:latin typeface="Calibri"/>
              <a:ea typeface="Calibri"/>
              <a:cs typeface="Calibri"/>
              <a:sym typeface="Calibri"/>
            </a:endParaRPr>
          </a:p>
        </p:txBody>
      </p:sp>
      <p:sp>
        <p:nvSpPr>
          <p:cNvPr id="127" name="Google Shape;127;p3"/>
          <p:cNvSpPr txBox="1"/>
          <p:nvPr/>
        </p:nvSpPr>
        <p:spPr>
          <a:xfrm>
            <a:off x="5357600" y="1707577"/>
            <a:ext cx="3363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000" u="none" cap="none" strike="noStrike">
                <a:solidFill>
                  <a:srgbClr val="000000"/>
                </a:solidFill>
                <a:latin typeface="Arial"/>
                <a:ea typeface="Arial"/>
                <a:cs typeface="Arial"/>
                <a:sym typeface="Arial"/>
              </a:rPr>
              <a:t>기획배경 | 목표</a:t>
            </a:r>
            <a:endParaRPr b="0" i="0" sz="3000" u="none" cap="none" strike="noStrike">
              <a:solidFill>
                <a:srgbClr val="000000"/>
              </a:solidFill>
              <a:latin typeface="Arial"/>
              <a:ea typeface="Arial"/>
              <a:cs typeface="Arial"/>
              <a:sym typeface="Arial"/>
            </a:endParaRPr>
          </a:p>
        </p:txBody>
      </p:sp>
      <p:sp>
        <p:nvSpPr>
          <p:cNvPr id="128" name="Google Shape;128;p3"/>
          <p:cNvSpPr txBox="1"/>
          <p:nvPr/>
        </p:nvSpPr>
        <p:spPr>
          <a:xfrm>
            <a:off x="5357600" y="4451182"/>
            <a:ext cx="3363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000" u="none" cap="none" strike="noStrike">
                <a:solidFill>
                  <a:srgbClr val="000000"/>
                </a:solidFill>
                <a:latin typeface="Arial"/>
                <a:ea typeface="Arial"/>
                <a:cs typeface="Arial"/>
                <a:sym typeface="Arial"/>
              </a:rPr>
              <a:t>데이터 분석 | 시각화</a:t>
            </a:r>
            <a:endParaRPr b="0" i="0" sz="3000" u="none" cap="none" strike="noStrike">
              <a:solidFill>
                <a:schemeClr val="dk1"/>
              </a:solidFill>
              <a:latin typeface="Calibri"/>
              <a:ea typeface="Calibri"/>
              <a:cs typeface="Calibri"/>
              <a:sym typeface="Calibri"/>
            </a:endParaRPr>
          </a:p>
        </p:txBody>
      </p:sp>
      <p:grpSp>
        <p:nvGrpSpPr>
          <p:cNvPr id="129" name="Google Shape;129;p3"/>
          <p:cNvGrpSpPr/>
          <p:nvPr/>
        </p:nvGrpSpPr>
        <p:grpSpPr>
          <a:xfrm>
            <a:off x="9633495" y="1736152"/>
            <a:ext cx="7385705" cy="903441"/>
            <a:chOff x="8338095" y="1736152"/>
            <a:chExt cx="7385705" cy="903441"/>
          </a:xfrm>
        </p:grpSpPr>
        <p:sp>
          <p:nvSpPr>
            <p:cNvPr id="130" name="Google Shape;130;p3"/>
            <p:cNvSpPr txBox="1"/>
            <p:nvPr/>
          </p:nvSpPr>
          <p:spPr>
            <a:xfrm>
              <a:off x="8338095" y="1736152"/>
              <a:ext cx="7014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사회적 문제 및 현황</a:t>
              </a:r>
              <a:endParaRPr b="0" i="0" sz="2100" u="none" cap="none" strike="noStrike">
                <a:solidFill>
                  <a:schemeClr val="dk1"/>
                </a:solidFill>
                <a:latin typeface="Calibri"/>
                <a:ea typeface="Calibri"/>
                <a:cs typeface="Calibri"/>
                <a:sym typeface="Calibri"/>
              </a:endParaRPr>
            </a:p>
          </p:txBody>
        </p:sp>
        <p:sp>
          <p:nvSpPr>
            <p:cNvPr id="131" name="Google Shape;131;p3"/>
            <p:cNvSpPr txBox="1"/>
            <p:nvPr/>
          </p:nvSpPr>
          <p:spPr>
            <a:xfrm>
              <a:off x="8338100" y="2224093"/>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프로젝트 분석 흐름 및 주요 내용</a:t>
              </a:r>
              <a:endParaRPr b="0" i="0" sz="2100" u="none" cap="none" strike="noStrike">
                <a:solidFill>
                  <a:schemeClr val="dk1"/>
                </a:solidFill>
                <a:latin typeface="Calibri"/>
                <a:ea typeface="Calibri"/>
                <a:cs typeface="Calibri"/>
                <a:sym typeface="Calibri"/>
              </a:endParaRPr>
            </a:p>
          </p:txBody>
        </p:sp>
      </p:grpSp>
      <p:grpSp>
        <p:nvGrpSpPr>
          <p:cNvPr id="132" name="Google Shape;132;p3"/>
          <p:cNvGrpSpPr/>
          <p:nvPr/>
        </p:nvGrpSpPr>
        <p:grpSpPr>
          <a:xfrm>
            <a:off x="9633495" y="4527375"/>
            <a:ext cx="7385700" cy="1394545"/>
            <a:chOff x="9023895" y="6051375"/>
            <a:chExt cx="7385700" cy="1394545"/>
          </a:xfrm>
        </p:grpSpPr>
        <p:sp>
          <p:nvSpPr>
            <p:cNvPr id="133" name="Google Shape;133;p3"/>
            <p:cNvSpPr txBox="1"/>
            <p:nvPr/>
          </p:nvSpPr>
          <p:spPr>
            <a:xfrm>
              <a:off x="9023903" y="6051375"/>
              <a:ext cx="56466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2100">
                  <a:solidFill>
                    <a:schemeClr val="dk1"/>
                  </a:solidFill>
                </a:rPr>
                <a:t>사용된 데이터 시각화 방법 | 활용 데이터 소개</a:t>
              </a:r>
              <a:endParaRPr b="0" i="0" sz="2100" u="none" cap="none" strike="noStrike">
                <a:solidFill>
                  <a:schemeClr val="dk1"/>
                </a:solidFill>
                <a:latin typeface="Calibri"/>
                <a:ea typeface="Calibri"/>
                <a:cs typeface="Calibri"/>
                <a:sym typeface="Calibri"/>
              </a:endParaRPr>
            </a:p>
          </p:txBody>
        </p:sp>
        <p:sp>
          <p:nvSpPr>
            <p:cNvPr id="134" name="Google Shape;134;p3"/>
            <p:cNvSpPr txBox="1"/>
            <p:nvPr/>
          </p:nvSpPr>
          <p:spPr>
            <a:xfrm>
              <a:off x="9023895" y="6535181"/>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100">
                  <a:solidFill>
                    <a:schemeClr val="dk1"/>
                  </a:solidFill>
                </a:rPr>
                <a:t>가설 및 상관관계 분석</a:t>
              </a:r>
              <a:endParaRPr b="0" i="0" sz="2100" u="none" cap="none" strike="noStrike">
                <a:solidFill>
                  <a:schemeClr val="dk1"/>
                </a:solidFill>
                <a:latin typeface="Calibri"/>
                <a:ea typeface="Calibri"/>
                <a:cs typeface="Calibri"/>
                <a:sym typeface="Calibri"/>
              </a:endParaRPr>
            </a:p>
          </p:txBody>
        </p:sp>
        <p:sp>
          <p:nvSpPr>
            <p:cNvPr id="135" name="Google Shape;135;p3"/>
            <p:cNvSpPr txBox="1"/>
            <p:nvPr/>
          </p:nvSpPr>
          <p:spPr>
            <a:xfrm>
              <a:off x="9023895" y="7030420"/>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100">
                  <a:solidFill>
                    <a:schemeClr val="dk1"/>
                  </a:solidFill>
                </a:rPr>
                <a:t>장애인 편의시설 중 ‘교통’ 집중 분석 및 시각화</a:t>
              </a:r>
              <a:endParaRPr sz="2100">
                <a:solidFill>
                  <a:schemeClr val="dk1"/>
                </a:solidFill>
              </a:endParaRPr>
            </a:p>
          </p:txBody>
        </p:sp>
      </p:grpSp>
      <p:grpSp>
        <p:nvGrpSpPr>
          <p:cNvPr id="136" name="Google Shape;136;p3"/>
          <p:cNvGrpSpPr/>
          <p:nvPr/>
        </p:nvGrpSpPr>
        <p:grpSpPr>
          <a:xfrm>
            <a:off x="4403256" y="1403344"/>
            <a:ext cx="327735" cy="854062"/>
            <a:chOff x="4403256" y="1403344"/>
            <a:chExt cx="327735" cy="854062"/>
          </a:xfrm>
        </p:grpSpPr>
        <p:pic>
          <p:nvPicPr>
            <p:cNvPr id="137" name="Google Shape;137;p3"/>
            <p:cNvPicPr preferRelativeResize="0"/>
            <p:nvPr/>
          </p:nvPicPr>
          <p:blipFill rotWithShape="1">
            <a:blip r:embed="rId3">
              <a:alphaModFix/>
            </a:blip>
            <a:srcRect b="0" l="0" r="0" t="0"/>
            <a:stretch/>
          </p:blipFill>
          <p:spPr>
            <a:xfrm>
              <a:off x="4403256" y="1403344"/>
              <a:ext cx="327735" cy="327735"/>
            </a:xfrm>
            <a:prstGeom prst="rect">
              <a:avLst/>
            </a:prstGeom>
            <a:noFill/>
            <a:ln>
              <a:noFill/>
            </a:ln>
          </p:spPr>
        </p:pic>
        <p:pic>
          <p:nvPicPr>
            <p:cNvPr id="138" name="Google Shape;138;p3"/>
            <p:cNvPicPr preferRelativeResize="0"/>
            <p:nvPr/>
          </p:nvPicPr>
          <p:blipFill rotWithShape="1">
            <a:blip r:embed="rId4">
              <a:alphaModFix/>
            </a:blip>
            <a:srcRect b="0" l="0" r="0" t="0"/>
            <a:stretch/>
          </p:blipFill>
          <p:spPr>
            <a:xfrm>
              <a:off x="4403256" y="1929671"/>
              <a:ext cx="327735" cy="327735"/>
            </a:xfrm>
            <a:prstGeom prst="rect">
              <a:avLst/>
            </a:prstGeom>
            <a:noFill/>
            <a:ln>
              <a:noFill/>
            </a:ln>
          </p:spPr>
        </p:pic>
      </p:grpSp>
      <p:sp>
        <p:nvSpPr>
          <p:cNvPr id="139" name="Google Shape;139;p3"/>
          <p:cNvSpPr txBox="1"/>
          <p:nvPr/>
        </p:nvSpPr>
        <p:spPr>
          <a:xfrm>
            <a:off x="9645520" y="2721193"/>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프로젝트 목표</a:t>
            </a:r>
            <a:endParaRPr b="0" i="0" sz="2100" u="none" cap="none" strike="noStrike">
              <a:solidFill>
                <a:schemeClr val="dk1"/>
              </a:solidFill>
              <a:latin typeface="Calibri"/>
              <a:ea typeface="Calibri"/>
              <a:cs typeface="Calibri"/>
              <a:sym typeface="Calibri"/>
            </a:endParaRPr>
          </a:p>
        </p:txBody>
      </p:sp>
      <p:sp>
        <p:nvSpPr>
          <p:cNvPr id="140" name="Google Shape;140;p3"/>
          <p:cNvSpPr txBox="1"/>
          <p:nvPr/>
        </p:nvSpPr>
        <p:spPr>
          <a:xfrm>
            <a:off x="5357600" y="7270582"/>
            <a:ext cx="3363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000" u="none" cap="none" strike="noStrike">
                <a:solidFill>
                  <a:srgbClr val="000000"/>
                </a:solidFill>
                <a:latin typeface="Arial"/>
                <a:ea typeface="Arial"/>
                <a:cs typeface="Arial"/>
                <a:sym typeface="Arial"/>
              </a:rPr>
              <a:t>향후 개선사항 | 기대효과</a:t>
            </a:r>
            <a:endParaRPr b="0" i="0" sz="3000" u="none" cap="none" strike="noStrike">
              <a:solidFill>
                <a:srgbClr val="000000"/>
              </a:solidFill>
              <a:latin typeface="Arial"/>
              <a:ea typeface="Arial"/>
              <a:cs typeface="Arial"/>
              <a:sym typeface="Arial"/>
            </a:endParaRPr>
          </a:p>
        </p:txBody>
      </p:sp>
      <p:grpSp>
        <p:nvGrpSpPr>
          <p:cNvPr id="141" name="Google Shape;141;p3"/>
          <p:cNvGrpSpPr/>
          <p:nvPr/>
        </p:nvGrpSpPr>
        <p:grpSpPr>
          <a:xfrm>
            <a:off x="9641495" y="7325900"/>
            <a:ext cx="7385700" cy="899306"/>
            <a:chOff x="7195095" y="6051375"/>
            <a:chExt cx="7385700" cy="899306"/>
          </a:xfrm>
        </p:grpSpPr>
        <p:sp>
          <p:nvSpPr>
            <p:cNvPr id="142" name="Google Shape;142;p3"/>
            <p:cNvSpPr txBox="1"/>
            <p:nvPr/>
          </p:nvSpPr>
          <p:spPr>
            <a:xfrm>
              <a:off x="7195101" y="6051375"/>
              <a:ext cx="47325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100"/>
                <a:t>장애인 교통 편의시설 개선사항 및 효과</a:t>
              </a:r>
              <a:endParaRPr b="0" i="0" sz="2100" u="none" cap="none" strike="noStrike">
                <a:solidFill>
                  <a:schemeClr val="dk1"/>
                </a:solidFill>
                <a:latin typeface="Calibri"/>
                <a:ea typeface="Calibri"/>
                <a:cs typeface="Calibri"/>
                <a:sym typeface="Calibri"/>
              </a:endParaRPr>
            </a:p>
          </p:txBody>
        </p:sp>
        <p:sp>
          <p:nvSpPr>
            <p:cNvPr id="143" name="Google Shape;143;p3"/>
            <p:cNvSpPr txBox="1"/>
            <p:nvPr/>
          </p:nvSpPr>
          <p:spPr>
            <a:xfrm>
              <a:off x="7195095" y="6535181"/>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2100"/>
                <a:t>핸디나비 웹 서비스 안내 및 상세 기술구현 </a:t>
              </a:r>
              <a:endParaRPr b="0" i="0" sz="2100" u="none" cap="none" strike="noStrike">
                <a:solidFill>
                  <a:schemeClr val="dk1"/>
                </a:solidFill>
                <a:latin typeface="Calibri"/>
                <a:ea typeface="Calibri"/>
                <a:cs typeface="Calibri"/>
                <a:sym typeface="Calibri"/>
              </a:endParaRPr>
            </a:p>
          </p:txBody>
        </p:sp>
      </p:grpSp>
      <p:cxnSp>
        <p:nvCxnSpPr>
          <p:cNvPr id="144" name="Google Shape;144;p3"/>
          <p:cNvCxnSpPr/>
          <p:nvPr/>
        </p:nvCxnSpPr>
        <p:spPr>
          <a:xfrm>
            <a:off x="5336688" y="1416225"/>
            <a:ext cx="11292900" cy="0"/>
          </a:xfrm>
          <a:prstGeom prst="straightConnector1">
            <a:avLst/>
          </a:prstGeom>
          <a:noFill/>
          <a:ln cap="flat" cmpd="sng" w="9525">
            <a:solidFill>
              <a:srgbClr val="D8D8D8"/>
            </a:solidFill>
            <a:prstDash val="solid"/>
            <a:round/>
            <a:headEnd len="sm" w="sm" type="none"/>
            <a:tailEnd len="sm" w="sm" type="none"/>
          </a:ln>
        </p:spPr>
      </p:cxnSp>
      <p:cxnSp>
        <p:nvCxnSpPr>
          <p:cNvPr id="145" name="Google Shape;145;p3"/>
          <p:cNvCxnSpPr/>
          <p:nvPr/>
        </p:nvCxnSpPr>
        <p:spPr>
          <a:xfrm>
            <a:off x="5357588" y="4125825"/>
            <a:ext cx="11292900" cy="0"/>
          </a:xfrm>
          <a:prstGeom prst="straightConnector1">
            <a:avLst/>
          </a:prstGeom>
          <a:noFill/>
          <a:ln cap="flat" cmpd="sng" w="9525">
            <a:solidFill>
              <a:srgbClr val="D8D8D8"/>
            </a:solidFill>
            <a:prstDash val="solid"/>
            <a:round/>
            <a:headEnd len="sm" w="sm" type="none"/>
            <a:tailEnd len="sm" w="sm" type="none"/>
          </a:ln>
        </p:spPr>
      </p:cxnSp>
      <p:cxnSp>
        <p:nvCxnSpPr>
          <p:cNvPr id="146" name="Google Shape;146;p3"/>
          <p:cNvCxnSpPr/>
          <p:nvPr/>
        </p:nvCxnSpPr>
        <p:spPr>
          <a:xfrm>
            <a:off x="5357600" y="6932475"/>
            <a:ext cx="112929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g116e922a2d1_1_0"/>
          <p:cNvSpPr txBox="1"/>
          <p:nvPr/>
        </p:nvSpPr>
        <p:spPr>
          <a:xfrm>
            <a:off x="927810" y="1250768"/>
            <a:ext cx="6779400" cy="26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프로젝트 </a:t>
            </a:r>
            <a:r>
              <a:rPr b="0" i="0" lang="en-US" sz="8200" u="none" cap="none" strike="noStrike">
                <a:solidFill>
                  <a:srgbClr val="000000"/>
                </a:solidFill>
                <a:latin typeface="Arial"/>
                <a:ea typeface="Arial"/>
                <a:cs typeface="Arial"/>
                <a:sym typeface="Arial"/>
              </a:rPr>
              <a:t>기획</a:t>
            </a:r>
            <a:endParaRPr b="0" i="0" sz="8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배경 및 목표</a:t>
            </a:r>
            <a:endParaRPr b="0" i="0" sz="1800" u="none" cap="none" strike="noStrike">
              <a:solidFill>
                <a:schemeClr val="dk1"/>
              </a:solidFill>
              <a:latin typeface="Arial"/>
              <a:ea typeface="Arial"/>
              <a:cs typeface="Arial"/>
              <a:sym typeface="Arial"/>
            </a:endParaRPr>
          </a:p>
        </p:txBody>
      </p:sp>
      <p:sp>
        <p:nvSpPr>
          <p:cNvPr id="152" name="Google Shape;152;g116e922a2d1_1_0"/>
          <p:cNvSpPr txBox="1"/>
          <p:nvPr/>
        </p:nvSpPr>
        <p:spPr>
          <a:xfrm>
            <a:off x="927811" y="5506233"/>
            <a:ext cx="5522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2300" u="none" cap="none" strike="noStrike">
                <a:solidFill>
                  <a:schemeClr val="dk1"/>
                </a:solidFill>
                <a:highlight>
                  <a:schemeClr val="lt1"/>
                </a:highlight>
                <a:latin typeface="Arial"/>
                <a:ea typeface="Arial"/>
                <a:cs typeface="Arial"/>
                <a:sym typeface="Arial"/>
              </a:rPr>
              <a:t>01. 사회적 문제 및 현황</a:t>
            </a:r>
            <a:endParaRPr b="0" i="0" sz="2300" u="none" cap="none" strike="noStrike">
              <a:solidFill>
                <a:schemeClr val="dk1"/>
              </a:solidFill>
              <a:latin typeface="Calibri"/>
              <a:ea typeface="Calibri"/>
              <a:cs typeface="Calibri"/>
              <a:sym typeface="Calibri"/>
            </a:endParaRPr>
          </a:p>
        </p:txBody>
      </p:sp>
      <p:sp>
        <p:nvSpPr>
          <p:cNvPr id="153" name="Google Shape;153;g116e922a2d1_1_0"/>
          <p:cNvSpPr txBox="1"/>
          <p:nvPr/>
        </p:nvSpPr>
        <p:spPr>
          <a:xfrm>
            <a:off x="927812" y="6038539"/>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02. </a:t>
            </a:r>
            <a:r>
              <a:rPr lang="en-US" sz="2300">
                <a:solidFill>
                  <a:schemeClr val="dk1"/>
                </a:solidFill>
                <a:highlight>
                  <a:schemeClr val="lt1"/>
                </a:highlight>
              </a:rPr>
              <a:t>프로젝트 분석 흐름 및 주요 내용</a:t>
            </a:r>
            <a:endParaRPr b="0" i="0" sz="2300" u="none" cap="none" strike="noStrike">
              <a:solidFill>
                <a:schemeClr val="dk1"/>
              </a:solidFill>
              <a:highlight>
                <a:srgbClr val="FFFFFF"/>
              </a:highlight>
              <a:latin typeface="Arial"/>
              <a:ea typeface="Arial"/>
              <a:cs typeface="Arial"/>
              <a:sym typeface="Arial"/>
            </a:endParaRPr>
          </a:p>
        </p:txBody>
      </p:sp>
      <p:sp>
        <p:nvSpPr>
          <p:cNvPr id="154" name="Google Shape;154;g116e922a2d1_1_0"/>
          <p:cNvSpPr txBox="1"/>
          <p:nvPr/>
        </p:nvSpPr>
        <p:spPr>
          <a:xfrm>
            <a:off x="16868603" y="615896"/>
            <a:ext cx="637049" cy="4114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04</a:t>
            </a:r>
            <a:endParaRPr b="0" i="0" sz="1800" u="none" cap="none" strike="noStrike">
              <a:solidFill>
                <a:schemeClr val="dk1"/>
              </a:solidFill>
              <a:latin typeface="Calibri"/>
              <a:ea typeface="Calibri"/>
              <a:cs typeface="Calibri"/>
              <a:sym typeface="Calibri"/>
            </a:endParaRPr>
          </a:p>
        </p:txBody>
      </p:sp>
      <p:grpSp>
        <p:nvGrpSpPr>
          <p:cNvPr id="155" name="Google Shape;155;g116e922a2d1_1_0"/>
          <p:cNvGrpSpPr/>
          <p:nvPr/>
        </p:nvGrpSpPr>
        <p:grpSpPr>
          <a:xfrm>
            <a:off x="6624682" y="2806996"/>
            <a:ext cx="327736" cy="854061"/>
            <a:chOff x="4059346" y="2715397"/>
            <a:chExt cx="327736" cy="854061"/>
          </a:xfrm>
        </p:grpSpPr>
        <p:pic>
          <p:nvPicPr>
            <p:cNvPr id="156" name="Google Shape;156;g116e922a2d1_1_0"/>
            <p:cNvPicPr preferRelativeResize="0"/>
            <p:nvPr/>
          </p:nvPicPr>
          <p:blipFill rotWithShape="1">
            <a:blip r:embed="rId3">
              <a:alphaModFix/>
            </a:blip>
            <a:srcRect b="0" l="0" r="0" t="0"/>
            <a:stretch/>
          </p:blipFill>
          <p:spPr>
            <a:xfrm>
              <a:off x="4059346" y="2715397"/>
              <a:ext cx="327735" cy="327735"/>
            </a:xfrm>
            <a:prstGeom prst="rect">
              <a:avLst/>
            </a:prstGeom>
            <a:noFill/>
            <a:ln>
              <a:noFill/>
            </a:ln>
          </p:spPr>
        </p:pic>
        <p:pic>
          <p:nvPicPr>
            <p:cNvPr id="157" name="Google Shape;157;g116e922a2d1_1_0"/>
            <p:cNvPicPr preferRelativeResize="0"/>
            <p:nvPr/>
          </p:nvPicPr>
          <p:blipFill rotWithShape="1">
            <a:blip r:embed="rId4">
              <a:alphaModFix/>
            </a:blip>
            <a:srcRect b="0" l="0" r="0" t="0"/>
            <a:stretch/>
          </p:blipFill>
          <p:spPr>
            <a:xfrm>
              <a:off x="4059347" y="3241723"/>
              <a:ext cx="327735" cy="327735"/>
            </a:xfrm>
            <a:prstGeom prst="rect">
              <a:avLst/>
            </a:prstGeom>
            <a:noFill/>
            <a:ln>
              <a:noFill/>
            </a:ln>
          </p:spPr>
        </p:pic>
      </p:grpSp>
      <p:sp>
        <p:nvSpPr>
          <p:cNvPr id="158" name="Google Shape;158;g116e922a2d1_1_0"/>
          <p:cNvSpPr txBox="1"/>
          <p:nvPr/>
        </p:nvSpPr>
        <p:spPr>
          <a:xfrm>
            <a:off x="10390643" y="4571429"/>
            <a:ext cx="6171429" cy="4114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이미지를 넣어 주세요</a:t>
            </a:r>
            <a:endParaRPr b="0" i="0" sz="1800" u="none" cap="none" strike="noStrike">
              <a:solidFill>
                <a:schemeClr val="dk1"/>
              </a:solidFill>
              <a:latin typeface="Calibri"/>
              <a:ea typeface="Calibri"/>
              <a:cs typeface="Calibri"/>
              <a:sym typeface="Calibri"/>
            </a:endParaRPr>
          </a:p>
        </p:txBody>
      </p:sp>
      <p:pic>
        <p:nvPicPr>
          <p:cNvPr id="159" name="Google Shape;159;g116e922a2d1_1_0"/>
          <p:cNvPicPr preferRelativeResize="0"/>
          <p:nvPr/>
        </p:nvPicPr>
        <p:blipFill rotWithShape="1">
          <a:blip r:embed="rId5">
            <a:alphaModFix/>
          </a:blip>
          <a:srcRect b="0" l="0" r="0" t="0"/>
          <a:stretch/>
        </p:blipFill>
        <p:spPr>
          <a:xfrm>
            <a:off x="7924800" y="1206588"/>
            <a:ext cx="9546749" cy="7992424"/>
          </a:xfrm>
          <a:prstGeom prst="rect">
            <a:avLst/>
          </a:prstGeom>
          <a:noFill/>
          <a:ln>
            <a:noFill/>
          </a:ln>
        </p:spPr>
      </p:pic>
      <p:sp>
        <p:nvSpPr>
          <p:cNvPr id="160" name="Google Shape;160;g116e922a2d1_1_0"/>
          <p:cNvSpPr txBox="1"/>
          <p:nvPr/>
        </p:nvSpPr>
        <p:spPr>
          <a:xfrm>
            <a:off x="927812" y="6570680"/>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03. 프로젝트 </a:t>
            </a:r>
            <a:r>
              <a:rPr lang="en-US" sz="2300">
                <a:solidFill>
                  <a:schemeClr val="dk1"/>
                </a:solidFill>
                <a:highlight>
                  <a:srgbClr val="FFFFFF"/>
                </a:highlight>
              </a:rPr>
              <a:t>목표</a:t>
            </a:r>
            <a:endParaRPr b="0" i="0" sz="2300" u="none" cap="none" strike="noStrike">
              <a:solidFill>
                <a:schemeClr val="dk1"/>
              </a:solidFill>
              <a:highlight>
                <a:srgbClr val="FFFFFF"/>
              </a:highlight>
              <a:latin typeface="Arial"/>
              <a:ea typeface="Arial"/>
              <a:cs typeface="Arial"/>
              <a:sym typeface="Arial"/>
            </a:endParaRPr>
          </a:p>
        </p:txBody>
      </p:sp>
      <p:cxnSp>
        <p:nvCxnSpPr>
          <p:cNvPr id="161" name="Google Shape;161;g116e922a2d1_1_0"/>
          <p:cNvCxnSpPr/>
          <p:nvPr/>
        </p:nvCxnSpPr>
        <p:spPr>
          <a:xfrm>
            <a:off x="927788" y="5158138"/>
            <a:ext cx="40923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116e922a2d1_1_16"/>
          <p:cNvPicPr preferRelativeResize="0"/>
          <p:nvPr/>
        </p:nvPicPr>
        <p:blipFill rotWithShape="1">
          <a:blip r:embed="rId3">
            <a:alphaModFix/>
          </a:blip>
          <a:srcRect b="0" l="0" r="0" t="0"/>
          <a:stretch/>
        </p:blipFill>
        <p:spPr>
          <a:xfrm>
            <a:off x="6354838" y="2362338"/>
            <a:ext cx="5617324" cy="5578054"/>
          </a:xfrm>
          <a:prstGeom prst="rect">
            <a:avLst/>
          </a:prstGeom>
          <a:noFill/>
          <a:ln>
            <a:noFill/>
          </a:ln>
        </p:spPr>
      </p:pic>
      <p:sp>
        <p:nvSpPr>
          <p:cNvPr id="167" name="Google Shape;167;g116e922a2d1_1_16"/>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05</a:t>
            </a:r>
            <a:endParaRPr b="0" i="0" sz="1800" u="none" cap="none" strike="noStrike">
              <a:solidFill>
                <a:schemeClr val="dk1"/>
              </a:solidFill>
              <a:latin typeface="Calibri"/>
              <a:ea typeface="Calibri"/>
              <a:cs typeface="Calibri"/>
              <a:sym typeface="Calibri"/>
            </a:endParaRPr>
          </a:p>
        </p:txBody>
      </p:sp>
      <p:sp>
        <p:nvSpPr>
          <p:cNvPr id="168" name="Google Shape;168;g116e922a2d1_1_16"/>
          <p:cNvSpPr txBox="1"/>
          <p:nvPr/>
        </p:nvSpPr>
        <p:spPr>
          <a:xfrm>
            <a:off x="1068701" y="550725"/>
            <a:ext cx="5273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3200"/>
              <a:t>기획 배경 및 목표</a:t>
            </a:r>
            <a:endParaRPr b="1" i="0" sz="3200" u="none" cap="none" strike="noStrike">
              <a:solidFill>
                <a:schemeClr val="dk1"/>
              </a:solidFill>
              <a:latin typeface="Calibri"/>
              <a:ea typeface="Calibri"/>
              <a:cs typeface="Calibri"/>
              <a:sym typeface="Calibri"/>
            </a:endParaRPr>
          </a:p>
        </p:txBody>
      </p:sp>
      <p:pic>
        <p:nvPicPr>
          <p:cNvPr id="169" name="Google Shape;169;g116e922a2d1_1_16"/>
          <p:cNvPicPr preferRelativeResize="0"/>
          <p:nvPr/>
        </p:nvPicPr>
        <p:blipFill rotWithShape="1">
          <a:blip r:embed="rId4">
            <a:alphaModFix/>
          </a:blip>
          <a:srcRect b="0" l="0" r="0" t="0"/>
          <a:stretch/>
        </p:blipFill>
        <p:spPr>
          <a:xfrm>
            <a:off x="15591624" y="9001124"/>
            <a:ext cx="2354124" cy="759800"/>
          </a:xfrm>
          <a:prstGeom prst="rect">
            <a:avLst/>
          </a:prstGeom>
          <a:noFill/>
          <a:ln>
            <a:noFill/>
          </a:ln>
        </p:spPr>
      </p:pic>
      <p:pic>
        <p:nvPicPr>
          <p:cNvPr id="170" name="Google Shape;170;g116e922a2d1_1_16"/>
          <p:cNvPicPr preferRelativeResize="0"/>
          <p:nvPr/>
        </p:nvPicPr>
        <p:blipFill rotWithShape="1">
          <a:blip r:embed="rId3">
            <a:alphaModFix/>
          </a:blip>
          <a:srcRect b="0" l="0" r="0" t="0"/>
          <a:stretch/>
        </p:blipFill>
        <p:spPr>
          <a:xfrm>
            <a:off x="0" y="550725"/>
            <a:ext cx="954024" cy="477001"/>
          </a:xfrm>
          <a:prstGeom prst="rect">
            <a:avLst/>
          </a:prstGeom>
          <a:noFill/>
          <a:ln>
            <a:noFill/>
          </a:ln>
        </p:spPr>
      </p:pic>
      <p:pic>
        <p:nvPicPr>
          <p:cNvPr id="171" name="Google Shape;171;g116e922a2d1_1_16"/>
          <p:cNvPicPr preferRelativeResize="0"/>
          <p:nvPr/>
        </p:nvPicPr>
        <p:blipFill rotWithShape="1">
          <a:blip r:embed="rId5">
            <a:alphaModFix amt="70000"/>
          </a:blip>
          <a:srcRect b="0" l="0" r="0" t="0"/>
          <a:stretch/>
        </p:blipFill>
        <p:spPr>
          <a:xfrm>
            <a:off x="1697404" y="6429856"/>
            <a:ext cx="3023043" cy="347597"/>
          </a:xfrm>
          <a:prstGeom prst="rect">
            <a:avLst/>
          </a:prstGeom>
          <a:noFill/>
          <a:ln>
            <a:noFill/>
          </a:ln>
        </p:spPr>
      </p:pic>
      <p:pic>
        <p:nvPicPr>
          <p:cNvPr descr="텍스트이(가) 표시된 사진&#10;&#10;자동 생성된 설명" id="172" name="Google Shape;172;g116e922a2d1_1_16"/>
          <p:cNvPicPr preferRelativeResize="0"/>
          <p:nvPr/>
        </p:nvPicPr>
        <p:blipFill rotWithShape="1">
          <a:blip r:embed="rId6">
            <a:alphaModFix amt="70000"/>
          </a:blip>
          <a:srcRect b="0" l="0" r="0" t="0"/>
          <a:stretch/>
        </p:blipFill>
        <p:spPr>
          <a:xfrm>
            <a:off x="1729805" y="5433546"/>
            <a:ext cx="887367" cy="892087"/>
          </a:xfrm>
          <a:prstGeom prst="rect">
            <a:avLst/>
          </a:prstGeom>
          <a:noFill/>
          <a:ln>
            <a:noFill/>
          </a:ln>
        </p:spPr>
      </p:pic>
      <p:sp>
        <p:nvSpPr>
          <p:cNvPr id="173" name="Google Shape;173;g116e922a2d1_1_16"/>
          <p:cNvSpPr txBox="1"/>
          <p:nvPr/>
        </p:nvSpPr>
        <p:spPr>
          <a:xfrm>
            <a:off x="430072" y="2079590"/>
            <a:ext cx="5408249"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01. ‘장애인’ 키워드에 대한 트렌드 분석</a:t>
            </a:r>
            <a:endParaRPr b="1" i="0" sz="2300" u="none" cap="none" strike="noStrike">
              <a:solidFill>
                <a:schemeClr val="dk1"/>
              </a:solidFill>
              <a:latin typeface="Calibri"/>
              <a:ea typeface="Calibri"/>
              <a:cs typeface="Calibri"/>
              <a:sym typeface="Calibri"/>
            </a:endParaRPr>
          </a:p>
        </p:txBody>
      </p:sp>
      <p:pic>
        <p:nvPicPr>
          <p:cNvPr id="174" name="Google Shape;174;g116e922a2d1_1_16"/>
          <p:cNvPicPr preferRelativeResize="0"/>
          <p:nvPr/>
        </p:nvPicPr>
        <p:blipFill rotWithShape="1">
          <a:blip r:embed="rId7">
            <a:alphaModFix amt="70000"/>
          </a:blip>
          <a:srcRect b="0" l="0" r="0" t="0"/>
          <a:stretch/>
        </p:blipFill>
        <p:spPr>
          <a:xfrm>
            <a:off x="3028049" y="5433546"/>
            <a:ext cx="2037361" cy="933791"/>
          </a:xfrm>
          <a:prstGeom prst="rect">
            <a:avLst/>
          </a:prstGeom>
          <a:noFill/>
          <a:ln>
            <a:noFill/>
          </a:ln>
        </p:spPr>
      </p:pic>
      <p:pic>
        <p:nvPicPr>
          <p:cNvPr id="175" name="Google Shape;175;g116e922a2d1_1_16"/>
          <p:cNvPicPr preferRelativeResize="0"/>
          <p:nvPr/>
        </p:nvPicPr>
        <p:blipFill rotWithShape="1">
          <a:blip r:embed="rId8">
            <a:alphaModFix/>
          </a:blip>
          <a:srcRect b="0" l="0" r="0" t="0"/>
          <a:stretch/>
        </p:blipFill>
        <p:spPr>
          <a:xfrm>
            <a:off x="6526325" y="2525826"/>
            <a:ext cx="5273448" cy="5273448"/>
          </a:xfrm>
          <a:prstGeom prst="rect">
            <a:avLst/>
          </a:prstGeom>
          <a:noFill/>
          <a:ln>
            <a:noFill/>
          </a:ln>
        </p:spPr>
      </p:pic>
      <p:sp>
        <p:nvSpPr>
          <p:cNvPr id="176" name="Google Shape;176;g116e922a2d1_1_16"/>
          <p:cNvSpPr txBox="1"/>
          <p:nvPr/>
        </p:nvSpPr>
        <p:spPr>
          <a:xfrm>
            <a:off x="6603449" y="8008788"/>
            <a:ext cx="5272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333333"/>
                </a:solidFill>
                <a:latin typeface="Calibri"/>
                <a:ea typeface="Calibri"/>
                <a:cs typeface="Calibri"/>
                <a:sym typeface="Calibri"/>
              </a:rPr>
              <a:t>2017~2021 키워드:장애인 관련 뉴스에 대한 주제 (워드클라우드)</a:t>
            </a:r>
            <a:endParaRPr b="1" i="0" sz="1400" u="none" cap="none" strike="noStrike">
              <a:solidFill>
                <a:schemeClr val="dk1"/>
              </a:solidFill>
              <a:latin typeface="Calibri"/>
              <a:ea typeface="Calibri"/>
              <a:cs typeface="Calibri"/>
              <a:sym typeface="Calibri"/>
            </a:endParaRPr>
          </a:p>
        </p:txBody>
      </p:sp>
      <p:cxnSp>
        <p:nvCxnSpPr>
          <p:cNvPr id="177" name="Google Shape;177;g116e922a2d1_1_16"/>
          <p:cNvCxnSpPr/>
          <p:nvPr/>
        </p:nvCxnSpPr>
        <p:spPr>
          <a:xfrm>
            <a:off x="5797248" y="3724294"/>
            <a:ext cx="713947" cy="609225"/>
          </a:xfrm>
          <a:prstGeom prst="straightConnector1">
            <a:avLst/>
          </a:prstGeom>
          <a:noFill/>
          <a:ln cap="flat" cmpd="sng" w="76200">
            <a:solidFill>
              <a:srgbClr val="FEEBB6"/>
            </a:solidFill>
            <a:prstDash val="solid"/>
            <a:round/>
            <a:headEnd len="sm" w="sm" type="none"/>
            <a:tailEnd len="sm" w="sm" type="none"/>
          </a:ln>
        </p:spPr>
      </p:cxnSp>
      <p:sp>
        <p:nvSpPr>
          <p:cNvPr id="178" name="Google Shape;178;g116e922a2d1_1_16"/>
          <p:cNvSpPr txBox="1"/>
          <p:nvPr/>
        </p:nvSpPr>
        <p:spPr>
          <a:xfrm>
            <a:off x="415131" y="2597635"/>
            <a:ext cx="54231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최근 5년 간 ‘장애인’ 키워드에 대한 뉴스 분석</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‘복지’ 분야의 Top 60에 해당하는 뉴스 키워드 분석</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‘서울’, ‘편의시설＇과 관련된 키워드 多</a:t>
            </a:r>
            <a:endParaRPr b="1" i="0" sz="1800" u="none" cap="none" strike="noStrike">
              <a:solidFill>
                <a:srgbClr val="0070C0"/>
              </a:solidFill>
              <a:latin typeface="Calibri"/>
              <a:ea typeface="Calibri"/>
              <a:cs typeface="Calibri"/>
              <a:sym typeface="Calibri"/>
            </a:endParaRPr>
          </a:p>
        </p:txBody>
      </p:sp>
      <p:sp>
        <p:nvSpPr>
          <p:cNvPr id="179" name="Google Shape;179;g116e922a2d1_1_16"/>
          <p:cNvSpPr txBox="1"/>
          <p:nvPr/>
        </p:nvSpPr>
        <p:spPr>
          <a:xfrm>
            <a:off x="415131" y="4803848"/>
            <a:ext cx="5617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02. 장애인을 위한 서비스 앱/사이트 </a:t>
            </a:r>
            <a:r>
              <a:rPr b="1" lang="en-US" sz="2300"/>
              <a:t>미흡</a:t>
            </a:r>
            <a:endParaRPr b="1" i="0" sz="2300" u="none" cap="none" strike="noStrike">
              <a:solidFill>
                <a:schemeClr val="dk1"/>
              </a:solidFill>
              <a:latin typeface="Calibri"/>
              <a:ea typeface="Calibri"/>
              <a:cs typeface="Calibri"/>
              <a:sym typeface="Calibri"/>
            </a:endParaRPr>
          </a:p>
        </p:txBody>
      </p:sp>
      <p:sp>
        <p:nvSpPr>
          <p:cNvPr id="180" name="Google Shape;180;g116e922a2d1_1_16"/>
          <p:cNvSpPr txBox="1"/>
          <p:nvPr/>
        </p:nvSpPr>
        <p:spPr>
          <a:xfrm>
            <a:off x="430072" y="7023882"/>
            <a:ext cx="54192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‘서울특별시 주차정보안내시스템</a:t>
            </a:r>
            <a:r>
              <a:rPr lang="en-US" sz="1800">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의 경우 </a:t>
            </a:r>
            <a:r>
              <a:rPr b="0" i="0" lang="en-US" sz="1800" cap="none" strike="noStrike">
                <a:solidFill>
                  <a:srgbClr val="0C0C0C"/>
                </a:solidFill>
                <a:latin typeface="Calibri"/>
                <a:ea typeface="Calibri"/>
                <a:cs typeface="Calibri"/>
                <a:sym typeface="Calibri"/>
              </a:rPr>
              <a:t>장애인들을 위한 </a:t>
            </a:r>
            <a:r>
              <a:rPr lang="en-US" sz="1800">
                <a:solidFill>
                  <a:srgbClr val="0C0C0C"/>
                </a:solidFill>
                <a:latin typeface="Calibri"/>
                <a:ea typeface="Calibri"/>
                <a:cs typeface="Calibri"/>
                <a:sym typeface="Calibri"/>
              </a:rPr>
              <a:t>정보</a:t>
            </a:r>
            <a:r>
              <a:rPr b="0" i="0" lang="en-US" sz="1800" cap="none" strike="noStrike">
                <a:solidFill>
                  <a:srgbClr val="0C0C0C"/>
                </a:solidFill>
                <a:latin typeface="Calibri"/>
                <a:ea typeface="Calibri"/>
                <a:cs typeface="Calibri"/>
                <a:sym typeface="Calibri"/>
              </a:rPr>
              <a:t> 부족</a:t>
            </a:r>
            <a:endParaRPr b="0" i="0" sz="1800"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서울 전체가 아닌 </a:t>
            </a:r>
            <a:r>
              <a:rPr b="0" i="0" lang="en-US" sz="1800" u="sng" cap="none" strike="noStrike">
                <a:solidFill>
                  <a:srgbClr val="0C0C0C"/>
                </a:solidFill>
                <a:latin typeface="Calibri"/>
                <a:ea typeface="Calibri"/>
                <a:cs typeface="Calibri"/>
                <a:sym typeface="Calibri"/>
              </a:rPr>
              <a:t>특정 구에서만 사용가능</a:t>
            </a:r>
            <a:r>
              <a:rPr b="0" i="0" lang="en-US" sz="1800" u="none" cap="none" strike="noStrike">
                <a:solidFill>
                  <a:srgbClr val="0C0C0C"/>
                </a:solidFill>
                <a:latin typeface="Calibri"/>
                <a:ea typeface="Calibri"/>
                <a:cs typeface="Calibri"/>
                <a:sym typeface="Calibri"/>
              </a:rPr>
              <a:t>하거나, </a:t>
            </a:r>
            <a:r>
              <a:rPr lang="en-US" sz="1800">
                <a:solidFill>
                  <a:srgbClr val="0C0C0C"/>
                </a:solidFill>
                <a:latin typeface="Calibri"/>
                <a:ea typeface="Calibri"/>
                <a:cs typeface="Calibri"/>
                <a:sym typeface="Calibri"/>
              </a:rPr>
              <a:t>앱의 늦은 </a:t>
            </a:r>
            <a:r>
              <a:rPr b="0" i="0" lang="en-US" sz="1800" u="none" cap="none" strike="noStrike">
                <a:solidFill>
                  <a:srgbClr val="0C0C0C"/>
                </a:solidFill>
                <a:latin typeface="Calibri"/>
                <a:ea typeface="Calibri"/>
                <a:cs typeface="Calibri"/>
                <a:sym typeface="Calibri"/>
              </a:rPr>
              <a:t>로딩 속도</a:t>
            </a:r>
            <a:r>
              <a:rPr lang="en-US" sz="1800">
                <a:solidFill>
                  <a:srgbClr val="0C0C0C"/>
                </a:solidFill>
                <a:latin typeface="Calibri"/>
                <a:ea typeface="Calibri"/>
                <a:cs typeface="Calibri"/>
                <a:sym typeface="Calibri"/>
              </a:rPr>
              <a:t>로 인해</a:t>
            </a:r>
            <a:r>
              <a:rPr b="0" i="0" lang="en-US" sz="1800" u="none" cap="none" strike="noStrike">
                <a:solidFill>
                  <a:srgbClr val="0C0C0C"/>
                </a:solidFill>
                <a:latin typeface="Calibri"/>
                <a:ea typeface="Calibri"/>
                <a:cs typeface="Calibri"/>
                <a:sym typeface="Calibri"/>
              </a:rPr>
              <a:t> </a:t>
            </a:r>
            <a:r>
              <a:rPr b="0" i="0" lang="en-US" sz="1800" u="sng" cap="none" strike="noStrike">
                <a:solidFill>
                  <a:srgbClr val="0C0C0C"/>
                </a:solidFill>
                <a:latin typeface="Calibri"/>
                <a:ea typeface="Calibri"/>
                <a:cs typeface="Calibri"/>
                <a:sym typeface="Calibri"/>
              </a:rPr>
              <a:t>서비스의 이용가치가 낮음</a:t>
            </a:r>
            <a:endParaRPr b="0" i="0" sz="1800" u="sng" cap="none" strike="noStrike">
              <a:solidFill>
                <a:srgbClr val="0C0C0C"/>
              </a:solidFill>
              <a:latin typeface="Calibri"/>
              <a:ea typeface="Calibri"/>
              <a:cs typeface="Calibri"/>
              <a:sym typeface="Calibri"/>
            </a:endParaRPr>
          </a:p>
          <a:p>
            <a:pPr indent="0" lvl="0" marL="45720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장애인이 편하게 이용할 수 있는 서비스</a:t>
            </a:r>
            <a:r>
              <a:rPr b="1" lang="en-US" sz="1800">
                <a:solidFill>
                  <a:srgbClr val="0070C0"/>
                </a:solidFill>
                <a:latin typeface="Calibri"/>
                <a:ea typeface="Calibri"/>
                <a:cs typeface="Calibri"/>
                <a:sym typeface="Calibri"/>
              </a:rPr>
              <a:t> 부재</a:t>
            </a:r>
            <a:endParaRPr b="1" i="0" sz="1800" u="none" cap="none" strike="noStrike">
              <a:solidFill>
                <a:srgbClr val="0070C0"/>
              </a:solidFill>
              <a:latin typeface="Calibri"/>
              <a:ea typeface="Calibri"/>
              <a:cs typeface="Calibri"/>
              <a:sym typeface="Calibri"/>
            </a:endParaRPr>
          </a:p>
        </p:txBody>
      </p:sp>
      <p:cxnSp>
        <p:nvCxnSpPr>
          <p:cNvPr id="181" name="Google Shape;181;g116e922a2d1_1_16"/>
          <p:cNvCxnSpPr/>
          <p:nvPr/>
        </p:nvCxnSpPr>
        <p:spPr>
          <a:xfrm flipH="1" rot="10800000">
            <a:off x="5708088" y="6147314"/>
            <a:ext cx="803107" cy="479206"/>
          </a:xfrm>
          <a:prstGeom prst="straightConnector1">
            <a:avLst/>
          </a:prstGeom>
          <a:noFill/>
          <a:ln cap="flat" cmpd="sng" w="76200">
            <a:solidFill>
              <a:srgbClr val="FEEBB6"/>
            </a:solidFill>
            <a:prstDash val="solid"/>
            <a:round/>
            <a:headEnd len="sm" w="sm" type="none"/>
            <a:tailEnd len="sm" w="sm" type="none"/>
          </a:ln>
        </p:spPr>
      </p:cxnSp>
      <p:cxnSp>
        <p:nvCxnSpPr>
          <p:cNvPr id="182" name="Google Shape;182;g116e922a2d1_1_16"/>
          <p:cNvCxnSpPr/>
          <p:nvPr/>
        </p:nvCxnSpPr>
        <p:spPr>
          <a:xfrm flipH="1" rot="10800000">
            <a:off x="11817048" y="3724294"/>
            <a:ext cx="714000" cy="609300"/>
          </a:xfrm>
          <a:prstGeom prst="straightConnector1">
            <a:avLst/>
          </a:prstGeom>
          <a:noFill/>
          <a:ln cap="flat" cmpd="sng" w="76200">
            <a:solidFill>
              <a:srgbClr val="FEEBB6"/>
            </a:solidFill>
            <a:prstDash val="solid"/>
            <a:round/>
            <a:headEnd len="sm" w="sm" type="none"/>
            <a:tailEnd len="sm" w="sm" type="none"/>
          </a:ln>
        </p:spPr>
      </p:cxnSp>
      <p:cxnSp>
        <p:nvCxnSpPr>
          <p:cNvPr id="183" name="Google Shape;183;g116e922a2d1_1_16"/>
          <p:cNvCxnSpPr/>
          <p:nvPr/>
        </p:nvCxnSpPr>
        <p:spPr>
          <a:xfrm>
            <a:off x="11956488" y="6223620"/>
            <a:ext cx="803100" cy="479100"/>
          </a:xfrm>
          <a:prstGeom prst="straightConnector1">
            <a:avLst/>
          </a:prstGeom>
          <a:noFill/>
          <a:ln cap="flat" cmpd="sng" w="76200">
            <a:solidFill>
              <a:srgbClr val="FEEBB6"/>
            </a:solidFill>
            <a:prstDash val="solid"/>
            <a:round/>
            <a:headEnd len="sm" w="sm" type="none"/>
            <a:tailEnd len="sm" w="sm" type="none"/>
          </a:ln>
        </p:spPr>
      </p:cxnSp>
      <p:sp>
        <p:nvSpPr>
          <p:cNvPr id="184" name="Google Shape;184;g116e922a2d1_1_16"/>
          <p:cNvSpPr txBox="1"/>
          <p:nvPr/>
        </p:nvSpPr>
        <p:spPr>
          <a:xfrm>
            <a:off x="12868072" y="2065390"/>
            <a:ext cx="5408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a:t>
            </a:r>
            <a:r>
              <a:rPr b="1" lang="en-US" sz="2300"/>
              <a:t>3</a:t>
            </a:r>
            <a:r>
              <a:rPr b="1" i="0" lang="en-US" sz="2300" u="none" cap="none" strike="noStrike">
                <a:solidFill>
                  <a:srgbClr val="000000"/>
                </a:solidFill>
                <a:latin typeface="Arial"/>
                <a:ea typeface="Arial"/>
                <a:cs typeface="Arial"/>
                <a:sym typeface="Arial"/>
              </a:rPr>
              <a:t>. </a:t>
            </a:r>
            <a:r>
              <a:rPr b="1" lang="en-US" sz="2300"/>
              <a:t>프로젝트 분석 흐름도 및 주요 내용</a:t>
            </a:r>
            <a:endParaRPr b="1" i="0" sz="2300" u="none" cap="none" strike="noStrike">
              <a:solidFill>
                <a:schemeClr val="dk1"/>
              </a:solidFill>
              <a:latin typeface="Calibri"/>
              <a:ea typeface="Calibri"/>
              <a:cs typeface="Calibri"/>
              <a:sym typeface="Calibri"/>
            </a:endParaRPr>
          </a:p>
        </p:txBody>
      </p:sp>
      <p:sp>
        <p:nvSpPr>
          <p:cNvPr id="185" name="Google Shape;185;g116e922a2d1_1_16"/>
          <p:cNvSpPr txBox="1"/>
          <p:nvPr/>
        </p:nvSpPr>
        <p:spPr>
          <a:xfrm>
            <a:off x="12853131" y="2583435"/>
            <a:ext cx="54231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선행 참고자료 및 장애분야 빅테이터 활용</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주제와 밀접하게 활용 가능성이 높은 원천데이터 검토</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해당 데이터를 활용한 시험분석</a:t>
            </a:r>
            <a:endParaRPr b="1" i="0" sz="1800" u="none" cap="none" strike="noStrike">
              <a:solidFill>
                <a:srgbClr val="0070C0"/>
              </a:solidFill>
              <a:latin typeface="Calibri"/>
              <a:ea typeface="Calibri"/>
              <a:cs typeface="Calibri"/>
              <a:sym typeface="Calibri"/>
            </a:endParaRPr>
          </a:p>
        </p:txBody>
      </p:sp>
      <p:sp>
        <p:nvSpPr>
          <p:cNvPr id="186" name="Google Shape;186;g116e922a2d1_1_16"/>
          <p:cNvSpPr txBox="1"/>
          <p:nvPr/>
        </p:nvSpPr>
        <p:spPr>
          <a:xfrm>
            <a:off x="12944272" y="5570590"/>
            <a:ext cx="5408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a:t>
            </a:r>
            <a:r>
              <a:rPr b="1" lang="en-US" sz="2300"/>
              <a:t>4</a:t>
            </a:r>
            <a:r>
              <a:rPr b="1" i="0" lang="en-US" sz="2300" u="none" cap="none" strike="noStrike">
                <a:solidFill>
                  <a:srgbClr val="000000"/>
                </a:solidFill>
                <a:latin typeface="Arial"/>
                <a:ea typeface="Arial"/>
                <a:cs typeface="Arial"/>
                <a:sym typeface="Arial"/>
              </a:rPr>
              <a:t>. </a:t>
            </a:r>
            <a:r>
              <a:rPr b="1" lang="en-US" sz="2300"/>
              <a:t>프로젝트 목표</a:t>
            </a:r>
            <a:endParaRPr b="1" i="0" sz="2300" u="none" cap="none" strike="noStrike">
              <a:solidFill>
                <a:schemeClr val="dk1"/>
              </a:solidFill>
              <a:latin typeface="Calibri"/>
              <a:ea typeface="Calibri"/>
              <a:cs typeface="Calibri"/>
              <a:sym typeface="Calibri"/>
            </a:endParaRPr>
          </a:p>
        </p:txBody>
      </p:sp>
      <p:sp>
        <p:nvSpPr>
          <p:cNvPr id="187" name="Google Shape;187;g116e922a2d1_1_16"/>
          <p:cNvSpPr txBox="1"/>
          <p:nvPr/>
        </p:nvSpPr>
        <p:spPr>
          <a:xfrm>
            <a:off x="12929331" y="6088635"/>
            <a:ext cx="5423100" cy="161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가설 및 검증을 통한 데이터 분석 및 시각화</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편의시설이 부족한 구 파악 및 해결방안 제시</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lang="en-US" sz="1800" u="sng">
                <a:solidFill>
                  <a:schemeClr val="dk1"/>
                </a:solidFill>
                <a:latin typeface="Calibri"/>
                <a:ea typeface="Calibri"/>
                <a:cs typeface="Calibri"/>
                <a:sym typeface="Calibri"/>
              </a:rPr>
              <a:t>장애인의 편의성을 높이기 위한 서비스 생성</a:t>
            </a:r>
            <a:endParaRPr b="0" i="0" sz="1800" u="sng"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a:t>
            </a:r>
            <a:r>
              <a:rPr b="1" lang="en-US" sz="1800">
                <a:solidFill>
                  <a:srgbClr val="0070C0"/>
                </a:solidFill>
                <a:latin typeface="Calibri"/>
                <a:ea typeface="Calibri"/>
                <a:cs typeface="Calibri"/>
                <a:sym typeface="Calibri"/>
              </a:rPr>
              <a:t>핸디나비 웹사이트 </a:t>
            </a:r>
            <a:endParaRPr b="1" i="0" sz="1800" u="none" cap="none" strike="noStrike">
              <a:solidFill>
                <a:srgbClr val="0070C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 name="Shape 191"/>
        <p:cNvGrpSpPr/>
        <p:nvPr/>
      </p:nvGrpSpPr>
      <p:grpSpPr>
        <a:xfrm>
          <a:off x="0" y="0"/>
          <a:ext cx="0" cy="0"/>
          <a:chOff x="0" y="0"/>
          <a:chExt cx="0" cy="0"/>
        </a:xfrm>
      </p:grpSpPr>
      <p:sp>
        <p:nvSpPr>
          <p:cNvPr id="192" name="Google Shape;192;g116e922a2d1_11_16"/>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r>
              <a:rPr lang="en-US" sz="1800"/>
              <a:t>6</a:t>
            </a:r>
            <a:endParaRPr b="0" i="0" sz="1800" u="none" cap="none" strike="noStrike">
              <a:solidFill>
                <a:schemeClr val="dk1"/>
              </a:solidFill>
              <a:latin typeface="Calibri"/>
              <a:ea typeface="Calibri"/>
              <a:cs typeface="Calibri"/>
              <a:sym typeface="Calibri"/>
            </a:endParaRPr>
          </a:p>
        </p:txBody>
      </p:sp>
      <p:grpSp>
        <p:nvGrpSpPr>
          <p:cNvPr id="193" name="Google Shape;193;g116e922a2d1_11_16"/>
          <p:cNvGrpSpPr/>
          <p:nvPr/>
        </p:nvGrpSpPr>
        <p:grpSpPr>
          <a:xfrm>
            <a:off x="4076796" y="2796267"/>
            <a:ext cx="327736" cy="854061"/>
            <a:chOff x="4059346" y="2715397"/>
            <a:chExt cx="327736" cy="854061"/>
          </a:xfrm>
        </p:grpSpPr>
        <p:pic>
          <p:nvPicPr>
            <p:cNvPr id="194" name="Google Shape;194;g116e922a2d1_11_16"/>
            <p:cNvPicPr preferRelativeResize="0"/>
            <p:nvPr/>
          </p:nvPicPr>
          <p:blipFill rotWithShape="1">
            <a:blip r:embed="rId3">
              <a:alphaModFix/>
            </a:blip>
            <a:srcRect b="0" l="0" r="0" t="0"/>
            <a:stretch/>
          </p:blipFill>
          <p:spPr>
            <a:xfrm>
              <a:off x="4059346" y="2715397"/>
              <a:ext cx="327735" cy="327735"/>
            </a:xfrm>
            <a:prstGeom prst="rect">
              <a:avLst/>
            </a:prstGeom>
            <a:noFill/>
            <a:ln>
              <a:noFill/>
            </a:ln>
          </p:spPr>
        </p:pic>
        <p:pic>
          <p:nvPicPr>
            <p:cNvPr id="195" name="Google Shape;195;g116e922a2d1_11_16"/>
            <p:cNvPicPr preferRelativeResize="0"/>
            <p:nvPr/>
          </p:nvPicPr>
          <p:blipFill rotWithShape="1">
            <a:blip r:embed="rId3">
              <a:alphaModFix/>
            </a:blip>
            <a:srcRect b="0" l="0" r="0" t="0"/>
            <a:stretch/>
          </p:blipFill>
          <p:spPr>
            <a:xfrm>
              <a:off x="4059347" y="3241723"/>
              <a:ext cx="327735" cy="327735"/>
            </a:xfrm>
            <a:prstGeom prst="rect">
              <a:avLst/>
            </a:prstGeom>
            <a:noFill/>
            <a:ln>
              <a:noFill/>
            </a:ln>
          </p:spPr>
        </p:pic>
      </p:grpSp>
      <p:sp>
        <p:nvSpPr>
          <p:cNvPr id="196" name="Google Shape;196;g116e922a2d1_11_16"/>
          <p:cNvSpPr txBox="1"/>
          <p:nvPr/>
        </p:nvSpPr>
        <p:spPr>
          <a:xfrm>
            <a:off x="10390643" y="4571429"/>
            <a:ext cx="617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이미지를 넣어 주세요</a:t>
            </a:r>
            <a:endParaRPr b="0" i="0" sz="1800" u="none" cap="none" strike="noStrike">
              <a:solidFill>
                <a:schemeClr val="dk1"/>
              </a:solidFill>
              <a:latin typeface="Calibri"/>
              <a:ea typeface="Calibri"/>
              <a:cs typeface="Calibri"/>
              <a:sym typeface="Calibri"/>
            </a:endParaRPr>
          </a:p>
        </p:txBody>
      </p:sp>
      <p:pic>
        <p:nvPicPr>
          <p:cNvPr id="197" name="Google Shape;197;g116e922a2d1_11_16"/>
          <p:cNvPicPr preferRelativeResize="0"/>
          <p:nvPr/>
        </p:nvPicPr>
        <p:blipFill rotWithShape="1">
          <a:blip r:embed="rId4">
            <a:alphaModFix/>
          </a:blip>
          <a:srcRect b="0" l="0" r="0" t="0"/>
          <a:stretch/>
        </p:blipFill>
        <p:spPr>
          <a:xfrm>
            <a:off x="7940095" y="1206600"/>
            <a:ext cx="8769454" cy="7992400"/>
          </a:xfrm>
          <a:prstGeom prst="rect">
            <a:avLst/>
          </a:prstGeom>
          <a:noFill/>
          <a:ln>
            <a:noFill/>
          </a:ln>
        </p:spPr>
      </p:pic>
      <p:sp>
        <p:nvSpPr>
          <p:cNvPr id="198" name="Google Shape;198;g116e922a2d1_11_16"/>
          <p:cNvSpPr txBox="1"/>
          <p:nvPr/>
        </p:nvSpPr>
        <p:spPr>
          <a:xfrm>
            <a:off x="927810" y="1250768"/>
            <a:ext cx="6779276" cy="26160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데이터 분석 및</a:t>
            </a:r>
            <a:endParaRPr b="0" i="0" sz="8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chemeClr val="dk1"/>
                </a:solidFill>
                <a:latin typeface="Arial"/>
                <a:ea typeface="Arial"/>
                <a:cs typeface="Arial"/>
                <a:sym typeface="Arial"/>
              </a:rPr>
              <a:t>시각화</a:t>
            </a:r>
            <a:endParaRPr b="0" i="0" sz="1800" u="none" cap="none" strike="noStrike">
              <a:solidFill>
                <a:schemeClr val="dk1"/>
              </a:solidFill>
              <a:latin typeface="Arial"/>
              <a:ea typeface="Arial"/>
              <a:cs typeface="Arial"/>
              <a:sym typeface="Arial"/>
            </a:endParaRPr>
          </a:p>
        </p:txBody>
      </p:sp>
      <p:sp>
        <p:nvSpPr>
          <p:cNvPr id="199" name="Google Shape;199;g116e922a2d1_11_16"/>
          <p:cNvSpPr txBox="1"/>
          <p:nvPr/>
        </p:nvSpPr>
        <p:spPr>
          <a:xfrm>
            <a:off x="927810" y="5906569"/>
            <a:ext cx="6109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Arial"/>
              <a:buNone/>
            </a:pPr>
            <a:r>
              <a:rPr b="0" i="0" lang="en-US" sz="2300" u="none" cap="none" strike="noStrike">
                <a:solidFill>
                  <a:schemeClr val="dk1"/>
                </a:solidFill>
                <a:highlight>
                  <a:schemeClr val="lt1"/>
                </a:highlight>
                <a:latin typeface="Arial"/>
                <a:ea typeface="Arial"/>
                <a:cs typeface="Arial"/>
                <a:sym typeface="Arial"/>
              </a:rPr>
              <a:t>0</a:t>
            </a:r>
            <a:r>
              <a:rPr lang="en-US" sz="2300">
                <a:solidFill>
                  <a:schemeClr val="dk1"/>
                </a:solidFill>
                <a:highlight>
                  <a:schemeClr val="lt1"/>
                </a:highlight>
              </a:rPr>
              <a:t>2</a:t>
            </a:r>
            <a:r>
              <a:rPr b="0" i="0" lang="en-US" sz="2300" u="none" cap="none" strike="noStrike">
                <a:solidFill>
                  <a:schemeClr val="dk1"/>
                </a:solidFill>
                <a:highlight>
                  <a:schemeClr val="lt1"/>
                </a:highlight>
                <a:latin typeface="Arial"/>
                <a:ea typeface="Arial"/>
                <a:cs typeface="Arial"/>
                <a:sym typeface="Arial"/>
              </a:rPr>
              <a:t>. </a:t>
            </a:r>
            <a:r>
              <a:rPr lang="en-US" sz="2300">
                <a:solidFill>
                  <a:schemeClr val="dk1"/>
                </a:solidFill>
                <a:highlight>
                  <a:schemeClr val="lt1"/>
                </a:highlight>
              </a:rPr>
              <a:t>가설 및 </a:t>
            </a:r>
            <a:r>
              <a:rPr b="0" i="0" lang="en-US" sz="2300" u="none" cap="none" strike="noStrike">
                <a:solidFill>
                  <a:schemeClr val="dk1"/>
                </a:solidFill>
                <a:highlight>
                  <a:schemeClr val="lt1"/>
                </a:highlight>
                <a:latin typeface="Arial"/>
                <a:ea typeface="Arial"/>
                <a:cs typeface="Arial"/>
                <a:sym typeface="Arial"/>
              </a:rPr>
              <a:t>상관관계 분석</a:t>
            </a:r>
            <a:endParaRPr b="0" i="0" sz="2300" u="none" cap="none" strike="noStrike">
              <a:solidFill>
                <a:schemeClr val="dk1"/>
              </a:solidFill>
              <a:latin typeface="Calibri"/>
              <a:ea typeface="Calibri"/>
              <a:cs typeface="Calibri"/>
              <a:sym typeface="Calibri"/>
            </a:endParaRPr>
          </a:p>
        </p:txBody>
      </p:sp>
      <p:sp>
        <p:nvSpPr>
          <p:cNvPr id="200" name="Google Shape;200;g116e922a2d1_11_16"/>
          <p:cNvSpPr txBox="1"/>
          <p:nvPr/>
        </p:nvSpPr>
        <p:spPr>
          <a:xfrm>
            <a:off x="927810" y="6425799"/>
            <a:ext cx="5188800" cy="931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a:t>
            </a:r>
            <a:r>
              <a:rPr lang="en-US" sz="2300">
                <a:solidFill>
                  <a:schemeClr val="dk1"/>
                </a:solidFill>
                <a:highlight>
                  <a:srgbClr val="FFFFFF"/>
                </a:highlight>
              </a:rPr>
              <a:t>3</a:t>
            </a:r>
            <a:r>
              <a:rPr b="0" i="0" lang="en-US" sz="2300" u="none" cap="none" strike="noStrike">
                <a:solidFill>
                  <a:schemeClr val="dk1"/>
                </a:solidFill>
                <a:highlight>
                  <a:srgbClr val="FFFFFF"/>
                </a:highlight>
                <a:latin typeface="Arial"/>
                <a:ea typeface="Arial"/>
                <a:cs typeface="Arial"/>
                <a:sym typeface="Arial"/>
              </a:rPr>
              <a:t>. 장애인 편의시설 중 ‘교통’</a:t>
            </a:r>
            <a:r>
              <a:rPr lang="en-US" sz="2300">
                <a:solidFill>
                  <a:schemeClr val="dk1"/>
                </a:solidFill>
                <a:highlight>
                  <a:srgbClr val="FFFFFF"/>
                </a:highlight>
              </a:rPr>
              <a:t> 집중 분석</a:t>
            </a:r>
            <a:endParaRPr sz="2300">
              <a:solidFill>
                <a:schemeClr val="dk1"/>
              </a:solidFill>
              <a:highlight>
                <a:srgbClr val="FFFFFF"/>
              </a:highlight>
            </a:endParaRPr>
          </a:p>
          <a:p>
            <a:pPr indent="45720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  </a:t>
            </a:r>
            <a:r>
              <a:rPr lang="en-US" sz="2000">
                <a:solidFill>
                  <a:schemeClr val="dk1"/>
                </a:solidFill>
                <a:highlight>
                  <a:srgbClr val="FFFFFF"/>
                </a:highlight>
              </a:rPr>
              <a:t>콜택시 / 주차장 / 지하철 / 저상버스</a:t>
            </a:r>
            <a:endParaRPr sz="2000">
              <a:solidFill>
                <a:schemeClr val="dk1"/>
              </a:solidFill>
              <a:highlight>
                <a:srgbClr val="FFFFFF"/>
              </a:highlight>
            </a:endParaRPr>
          </a:p>
        </p:txBody>
      </p:sp>
      <p:sp>
        <p:nvSpPr>
          <p:cNvPr id="201" name="Google Shape;201;g116e922a2d1_11_16"/>
          <p:cNvSpPr txBox="1"/>
          <p:nvPr/>
        </p:nvSpPr>
        <p:spPr>
          <a:xfrm>
            <a:off x="938602" y="5370702"/>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01. </a:t>
            </a:r>
            <a:r>
              <a:rPr lang="en-US" sz="2300">
                <a:solidFill>
                  <a:schemeClr val="dk1"/>
                </a:solidFill>
                <a:highlight>
                  <a:srgbClr val="FFFFFF"/>
                </a:highlight>
              </a:rPr>
              <a:t>데이터 시각화 방법 | </a:t>
            </a:r>
            <a:r>
              <a:rPr b="0" i="0" lang="en-US" sz="2300" u="none" cap="none" strike="noStrike">
                <a:solidFill>
                  <a:schemeClr val="dk1"/>
                </a:solidFill>
                <a:highlight>
                  <a:srgbClr val="FFFFFF"/>
                </a:highlight>
                <a:latin typeface="Arial"/>
                <a:ea typeface="Arial"/>
                <a:cs typeface="Arial"/>
                <a:sym typeface="Arial"/>
              </a:rPr>
              <a:t>활용데이터 소개</a:t>
            </a:r>
            <a:endParaRPr b="0" i="0" sz="2300" u="none" cap="none" strike="noStrike">
              <a:solidFill>
                <a:schemeClr val="dk1"/>
              </a:solidFill>
              <a:highlight>
                <a:srgbClr val="FFFFFF"/>
              </a:highlight>
              <a:latin typeface="Arial"/>
              <a:ea typeface="Arial"/>
              <a:cs typeface="Arial"/>
              <a:sym typeface="Arial"/>
            </a:endParaRPr>
          </a:p>
        </p:txBody>
      </p:sp>
      <p:cxnSp>
        <p:nvCxnSpPr>
          <p:cNvPr id="202" name="Google Shape;202;g116e922a2d1_11_16"/>
          <p:cNvCxnSpPr/>
          <p:nvPr/>
        </p:nvCxnSpPr>
        <p:spPr>
          <a:xfrm>
            <a:off x="965413" y="5071850"/>
            <a:ext cx="40449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16e922a2d1_16_0"/>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r>
              <a:rPr lang="en-US" sz="1800"/>
              <a:t>7</a:t>
            </a:r>
            <a:endParaRPr b="0" i="0" sz="1800" u="none" cap="none" strike="noStrike">
              <a:solidFill>
                <a:schemeClr val="dk1"/>
              </a:solidFill>
              <a:latin typeface="Calibri"/>
              <a:ea typeface="Calibri"/>
              <a:cs typeface="Calibri"/>
              <a:sym typeface="Calibri"/>
            </a:endParaRPr>
          </a:p>
        </p:txBody>
      </p:sp>
      <p:pic>
        <p:nvPicPr>
          <p:cNvPr id="208" name="Google Shape;208;g116e922a2d1_16_0"/>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209" name="Google Shape;209;g116e922a2d1_16_0"/>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활용데이터 소개</a:t>
            </a:r>
            <a:endParaRPr b="1" i="0" sz="3200" u="none" cap="none" strike="noStrike">
              <a:solidFill>
                <a:schemeClr val="dk1"/>
              </a:solidFill>
              <a:latin typeface="Calibri"/>
              <a:ea typeface="Calibri"/>
              <a:cs typeface="Calibri"/>
              <a:sym typeface="Calibri"/>
            </a:endParaRPr>
          </a:p>
        </p:txBody>
      </p:sp>
      <p:pic>
        <p:nvPicPr>
          <p:cNvPr id="210" name="Google Shape;210;g116e922a2d1_16_0"/>
          <p:cNvPicPr preferRelativeResize="0"/>
          <p:nvPr/>
        </p:nvPicPr>
        <p:blipFill rotWithShape="1">
          <a:blip r:embed="rId4">
            <a:alphaModFix/>
          </a:blip>
          <a:srcRect b="0" l="0" r="0" t="0"/>
          <a:stretch/>
        </p:blipFill>
        <p:spPr>
          <a:xfrm>
            <a:off x="0" y="550725"/>
            <a:ext cx="954024" cy="477001"/>
          </a:xfrm>
          <a:prstGeom prst="rect">
            <a:avLst/>
          </a:prstGeom>
          <a:noFill/>
          <a:ln>
            <a:noFill/>
          </a:ln>
        </p:spPr>
      </p:pic>
      <p:graphicFrame>
        <p:nvGraphicFramePr>
          <p:cNvPr id="211" name="Google Shape;211;g116e922a2d1_16_0"/>
          <p:cNvGraphicFramePr/>
          <p:nvPr/>
        </p:nvGraphicFramePr>
        <p:xfrm>
          <a:off x="1186710" y="2532462"/>
          <a:ext cx="3000000" cy="3000000"/>
        </p:xfrm>
        <a:graphic>
          <a:graphicData uri="http://schemas.openxmlformats.org/drawingml/2006/table">
            <a:tbl>
              <a:tblPr bandRow="1" firstRow="1">
                <a:noFill/>
                <a:tableStyleId>{8C0C44BA-5134-411C-958F-DF1FE71EAEB1}</a:tableStyleId>
              </a:tblPr>
              <a:tblGrid>
                <a:gridCol w="1203200"/>
                <a:gridCol w="5835150"/>
                <a:gridCol w="1507050"/>
                <a:gridCol w="7369175"/>
              </a:tblGrid>
              <a:tr h="494100">
                <a:tc>
                  <a:txBody>
                    <a:bodyPr/>
                    <a:lstStyle/>
                    <a:p>
                      <a:pPr indent="0" lvl="0" marL="0" marR="0" rtl="0" algn="ctr">
                        <a:lnSpc>
                          <a:spcPct val="100000"/>
                        </a:lnSpc>
                        <a:spcBef>
                          <a:spcPts val="0"/>
                        </a:spcBef>
                        <a:spcAft>
                          <a:spcPts val="0"/>
                        </a:spcAft>
                        <a:buNone/>
                      </a:pPr>
                      <a:r>
                        <a:rPr lang="en-US" sz="1800">
                          <a:solidFill>
                            <a:schemeClr val="dk1"/>
                          </a:solidFill>
                        </a:rPr>
                        <a:t>출처</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EBB6"/>
                    </a:solidFill>
                  </a:tcPr>
                </a:tc>
                <a:tc>
                  <a:txBody>
                    <a:bodyPr/>
                    <a:lstStyle/>
                    <a:p>
                      <a:pPr indent="0" lvl="0" marL="0" marR="0" rtl="0" algn="ctr">
                        <a:lnSpc>
                          <a:spcPct val="100000"/>
                        </a:lnSpc>
                        <a:spcBef>
                          <a:spcPts val="0"/>
                        </a:spcBef>
                        <a:spcAft>
                          <a:spcPts val="0"/>
                        </a:spcAft>
                        <a:buNone/>
                      </a:pPr>
                      <a:r>
                        <a:rPr lang="en-US" sz="1800">
                          <a:solidFill>
                            <a:schemeClr val="dk1"/>
                          </a:solidFill>
                        </a:rPr>
                        <a:t>자료원 명</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EBB6"/>
                    </a:solidFill>
                  </a:tcPr>
                </a:tc>
                <a:tc>
                  <a:txBody>
                    <a:bodyPr/>
                    <a:lstStyle/>
                    <a:p>
                      <a:pPr indent="0" lvl="0" marL="0" marR="0" rtl="0" algn="ctr">
                        <a:lnSpc>
                          <a:spcPct val="100000"/>
                        </a:lnSpc>
                        <a:spcBef>
                          <a:spcPts val="0"/>
                        </a:spcBef>
                        <a:spcAft>
                          <a:spcPts val="0"/>
                        </a:spcAft>
                        <a:buNone/>
                      </a:pPr>
                      <a:r>
                        <a:rPr lang="en-US" sz="1800">
                          <a:solidFill>
                            <a:schemeClr val="dk1"/>
                          </a:solidFill>
                        </a:rPr>
                        <a:t>연도</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rgbClr val="1E1E1E"/>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EBB6"/>
                    </a:solidFill>
                  </a:tcPr>
                </a:tc>
                <a:tc>
                  <a:txBody>
                    <a:bodyPr/>
                    <a:lstStyle/>
                    <a:p>
                      <a:pPr indent="0" lvl="0" marL="0" marR="0" rtl="0" algn="ctr">
                        <a:lnSpc>
                          <a:spcPct val="100000"/>
                        </a:lnSpc>
                        <a:spcBef>
                          <a:spcPts val="0"/>
                        </a:spcBef>
                        <a:spcAft>
                          <a:spcPts val="0"/>
                        </a:spcAft>
                        <a:buNone/>
                      </a:pPr>
                      <a:r>
                        <a:rPr lang="en-US" sz="1800" u="none" cap="none" strike="noStrike">
                          <a:solidFill>
                            <a:schemeClr val="dk1"/>
                          </a:solidFill>
                        </a:rPr>
                        <a:t>산출지표</a:t>
                      </a:r>
                      <a:endParaRPr>
                        <a:solidFill>
                          <a:schemeClr val="dk1"/>
                        </a:solidFill>
                      </a:endParaRPr>
                    </a:p>
                  </a:txBody>
                  <a:tcPr marT="45725" marB="45725" marR="91450" marL="91450" anchor="ctr">
                    <a:lnL cap="flat" cmpd="sng" w="12700">
                      <a:solidFill>
                        <a:srgbClr val="1E1E1E"/>
                      </a:solidFill>
                      <a:prstDash val="solid"/>
                      <a:round/>
                      <a:headEnd len="sm" w="sm" type="none"/>
                      <a:tailEnd len="sm" w="sm" type="none"/>
                    </a:lnL>
                    <a:lnR cap="flat" cmpd="sng" w="12700">
                      <a:solidFill>
                        <a:srgbClr val="1E1E1E"/>
                      </a:solidFill>
                      <a:prstDash val="solid"/>
                      <a:round/>
                      <a:headEnd len="sm" w="sm" type="none"/>
                      <a:tailEnd len="sm" w="sm" type="none"/>
                    </a:lnR>
                    <a:lnT cap="flat" cmpd="sng" w="12700">
                      <a:solidFill>
                        <a:srgbClr val="1E1E1E"/>
                      </a:solidFill>
                      <a:prstDash val="solid"/>
                      <a:round/>
                      <a:headEnd len="sm" w="sm" type="none"/>
                      <a:tailEnd len="sm" w="sm" type="none"/>
                    </a:lnT>
                    <a:lnB cap="flat" cmpd="sng" w="12700">
                      <a:solidFill>
                        <a:srgbClr val="1E1E1E"/>
                      </a:solidFill>
                      <a:prstDash val="solid"/>
                      <a:round/>
                      <a:headEnd len="sm" w="sm" type="none"/>
                      <a:tailEnd len="sm" w="sm" type="none"/>
                    </a:lnB>
                    <a:solidFill>
                      <a:srgbClr val="FEEBB6"/>
                    </a:solidFill>
                  </a:tcPr>
                </a:tc>
              </a:tr>
              <a:tr h="494100">
                <a:tc rowSpan="7">
                  <a:txBody>
                    <a:bodyPr/>
                    <a:lstStyle/>
                    <a:p>
                      <a:pPr indent="0" lvl="0" marL="0" marR="0" rtl="0" algn="ctr">
                        <a:lnSpc>
                          <a:spcPct val="100000"/>
                        </a:lnSpc>
                        <a:spcBef>
                          <a:spcPts val="0"/>
                        </a:spcBef>
                        <a:spcAft>
                          <a:spcPts val="0"/>
                        </a:spcAft>
                        <a:buNone/>
                      </a:pPr>
                      <a:r>
                        <a:rPr lang="en-US" sz="1800" u="none" cap="none" strike="noStrike"/>
                        <a:t>공공</a:t>
                      </a:r>
                      <a:endParaRPr sz="1800" u="none" cap="none" strike="noStrike"/>
                    </a:p>
                    <a:p>
                      <a:pPr indent="0" lvl="0" marL="0" marR="0" rtl="0" algn="ctr">
                        <a:lnSpc>
                          <a:spcPct val="100000"/>
                        </a:lnSpc>
                        <a:spcBef>
                          <a:spcPts val="0"/>
                        </a:spcBef>
                        <a:spcAft>
                          <a:spcPts val="0"/>
                        </a:spcAft>
                        <a:buNone/>
                      </a:pPr>
                      <a:r>
                        <a:rPr lang="en-US" sz="1800" u="none" cap="none" strike="noStrike"/>
                        <a:t>데이터</a:t>
                      </a:r>
                      <a:endParaRPr sz="1800" u="none" cap="none" strike="noStrike"/>
                    </a:p>
                    <a:p>
                      <a:pPr indent="0" lvl="0" marL="0" marR="0" rtl="0" algn="ctr">
                        <a:lnSpc>
                          <a:spcPct val="100000"/>
                        </a:lnSpc>
                        <a:spcBef>
                          <a:spcPts val="0"/>
                        </a:spcBef>
                        <a:spcAft>
                          <a:spcPts val="0"/>
                        </a:spcAft>
                        <a:buNone/>
                      </a:pPr>
                      <a:r>
                        <a:rPr lang="en-US" sz="1800" u="none" cap="none" strike="noStrike"/>
                        <a:t>포털</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서울특별시_공영주차장 정보</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‘서울특별시 주차정보안내시스템＇크롤링 데이터에 대한 비교군</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1E1E1E"/>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None/>
                      </a:pPr>
                      <a:r>
                        <a:rPr lang="en-US" sz="1800" u="none" cap="none" strike="noStrike"/>
                        <a:t>서울교통공사_전동휠체어 급속충전기 운영 정보</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해당되는 지하철역 맵핑(위도,경도) 및 하위 수치형 데이터 목록화</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None/>
                      </a:pPr>
                      <a:r>
                        <a:rPr lang="en-US" sz="1800" u="none" cap="none" strike="noStrike"/>
                        <a:t>서울교통공사_교통약자_이용시설_승강기_가동현황</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2020</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맵핑 구현을 위한 데이터 범주화</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None/>
                      </a:pPr>
                      <a:r>
                        <a:rPr lang="en-US" sz="1800" u="none" cap="none" strike="noStrike"/>
                        <a:t>서울특별시_장애인 도서관 현황정보</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데이터 분포 및 장애인 도서관 분류 기준(공공도서관)</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None/>
                      </a:pPr>
                      <a:r>
                        <a:rPr lang="en-US" sz="1800" u="none" cap="none" strike="noStrike"/>
                        <a:t>서울특별시_IoT 도시데이터 장애인콜택시 관리</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시간/요일 별 이용횟수에 대한 분포 및 개선방향 도출</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None/>
                      </a:pPr>
                      <a:r>
                        <a:rPr lang="en-US" sz="1800" u="none" cap="none" strike="noStrike"/>
                        <a:t>서울시 장애인 현황 (장애유형별) 통계</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None/>
                      </a:pPr>
                      <a:r>
                        <a:rPr lang="en-US" sz="1800" u="none" cap="none" strike="noStrike"/>
                        <a:t>장애인 등록자 수와 편의시설 수에 대한 Pearson 상관계수 검정</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None/>
                      </a:pPr>
                      <a:r>
                        <a:rPr lang="en-US" sz="1800" u="none" cap="none" strike="noStrike"/>
                        <a:t>서울특별시_장애인 관광편의시설 정보</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vMerge="1"/>
              </a:tr>
            </a:tbl>
          </a:graphicData>
        </a:graphic>
      </p:graphicFrame>
      <p:sp>
        <p:nvSpPr>
          <p:cNvPr id="212" name="Google Shape;212;g116e922a2d1_16_0"/>
          <p:cNvSpPr txBox="1"/>
          <p:nvPr/>
        </p:nvSpPr>
        <p:spPr>
          <a:xfrm>
            <a:off x="1186697" y="1836194"/>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사용</a:t>
            </a:r>
            <a:r>
              <a:rPr b="1" i="0" lang="en-US" sz="2300" u="none" cap="none" strike="noStrike">
                <a:solidFill>
                  <a:schemeClr val="dk1"/>
                </a:solidFill>
                <a:latin typeface="Calibri"/>
                <a:ea typeface="Calibri"/>
                <a:cs typeface="Calibri"/>
                <a:sym typeface="Calibri"/>
              </a:rPr>
              <a:t> </a:t>
            </a:r>
            <a:r>
              <a:rPr b="1" lang="en-US" sz="2300">
                <a:solidFill>
                  <a:schemeClr val="dk1"/>
                </a:solidFill>
                <a:latin typeface="Calibri"/>
                <a:ea typeface="Calibri"/>
                <a:cs typeface="Calibri"/>
                <a:sym typeface="Calibri"/>
              </a:rPr>
              <a:t>자료</a:t>
            </a:r>
            <a:endParaRPr b="1" i="0" sz="2300" u="none" cap="none" strike="noStrike">
              <a:solidFill>
                <a:srgbClr val="000000"/>
              </a:solidFill>
              <a:latin typeface="Arial"/>
              <a:ea typeface="Arial"/>
              <a:cs typeface="Arial"/>
              <a:sym typeface="Arial"/>
            </a:endParaRPr>
          </a:p>
        </p:txBody>
      </p:sp>
      <p:sp>
        <p:nvSpPr>
          <p:cNvPr id="213" name="Google Shape;213;g116e922a2d1_16_0"/>
          <p:cNvSpPr txBox="1"/>
          <p:nvPr/>
        </p:nvSpPr>
        <p:spPr>
          <a:xfrm>
            <a:off x="1151322" y="7094836"/>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300">
                <a:solidFill>
                  <a:schemeClr val="dk1"/>
                </a:solidFill>
                <a:latin typeface="Calibri"/>
                <a:ea typeface="Calibri"/>
                <a:cs typeface="Calibri"/>
                <a:sym typeface="Calibri"/>
              </a:rPr>
              <a:t>WEB 참조 </a:t>
            </a:r>
            <a:r>
              <a:rPr b="1" i="0" lang="en-US" sz="2300" u="none" cap="none" strike="noStrike">
                <a:solidFill>
                  <a:schemeClr val="dk1"/>
                </a:solidFill>
                <a:latin typeface="Calibri"/>
                <a:ea typeface="Calibri"/>
                <a:cs typeface="Calibri"/>
                <a:sym typeface="Calibri"/>
              </a:rPr>
              <a:t>데이터 </a:t>
            </a:r>
            <a:r>
              <a:rPr b="1" lang="en-US" sz="2300">
                <a:solidFill>
                  <a:schemeClr val="dk1"/>
                </a:solidFill>
                <a:latin typeface="Calibri"/>
                <a:ea typeface="Calibri"/>
                <a:cs typeface="Calibri"/>
                <a:sym typeface="Calibri"/>
              </a:rPr>
              <a:t>세트</a:t>
            </a:r>
            <a:endParaRPr b="1" i="0" sz="2300" u="none" cap="none" strike="noStrike">
              <a:solidFill>
                <a:srgbClr val="000000"/>
              </a:solidFill>
              <a:latin typeface="Arial"/>
              <a:ea typeface="Arial"/>
              <a:cs typeface="Arial"/>
              <a:sym typeface="Arial"/>
            </a:endParaRPr>
          </a:p>
        </p:txBody>
      </p:sp>
      <p:sp>
        <p:nvSpPr>
          <p:cNvPr id="214" name="Google Shape;214;g116e922a2d1_16_0"/>
          <p:cNvSpPr txBox="1"/>
          <p:nvPr/>
        </p:nvSpPr>
        <p:spPr>
          <a:xfrm>
            <a:off x="1186701" y="7782075"/>
            <a:ext cx="13745400" cy="785100"/>
          </a:xfrm>
          <a:prstGeom prst="rect">
            <a:avLst/>
          </a:prstGeom>
          <a:noFill/>
          <a:ln>
            <a:noFill/>
          </a:ln>
        </p:spPr>
        <p:txBody>
          <a:bodyPr anchorCtr="0" anchor="t" bIns="45700" lIns="91425" spcFirstLastPara="1" rIns="91425" wrap="square" tIns="45700">
            <a:spAutoFit/>
          </a:bodyPr>
          <a:lstStyle/>
          <a:p>
            <a:pPr indent="-342900" lvl="0" marL="457200" rtl="0" algn="l">
              <a:lnSpc>
                <a:spcPct val="150000"/>
              </a:lnSpc>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서울특별시 주차장 전체목록:  ‘서울특별시 주차정보안내시스템 (</a:t>
            </a:r>
            <a:r>
              <a:rPr lang="en-US" sz="1800" u="sng">
                <a:solidFill>
                  <a:schemeClr val="hlink"/>
                </a:solidFill>
                <a:latin typeface="Calibri"/>
                <a:ea typeface="Calibri"/>
                <a:cs typeface="Calibri"/>
                <a:sym typeface="Calibri"/>
                <a:hlinkClick r:id="rId5"/>
              </a:rPr>
              <a:t>http://parking.seoul.go.kr/</a:t>
            </a:r>
            <a:r>
              <a:rPr lang="en-US" sz="1800">
                <a:solidFill>
                  <a:srgbClr val="333333"/>
                </a:solidFill>
                <a:latin typeface="Calibri"/>
                <a:ea typeface="Calibri"/>
                <a:cs typeface="Calibri"/>
                <a:sym typeface="Calibri"/>
              </a:rPr>
              <a:t>)’에서 크롤링 진행</a:t>
            </a:r>
            <a:endParaRPr sz="1800">
              <a:solidFill>
                <a:schemeClr val="dk1"/>
              </a:solidFill>
              <a:latin typeface="Calibri"/>
              <a:ea typeface="Calibri"/>
              <a:cs typeface="Calibri"/>
              <a:sym typeface="Calibri"/>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highlight>
                  <a:schemeClr val="lt1"/>
                </a:highlight>
              </a:rPr>
              <a:t>소셜 빅데이터 기반 보건복지 이슈 및 동향 분석(빅카인즈) 내에 있는 5년간의 키워드 데이터 활용 (2017년~2021년)</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g116e922a2d1_11_57"/>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a:t>
            </a:r>
            <a:r>
              <a:rPr lang="en-US" sz="1800"/>
              <a:t>8</a:t>
            </a:r>
            <a:endParaRPr b="0" i="0" sz="1800" u="none" cap="none" strike="noStrike">
              <a:solidFill>
                <a:schemeClr val="dk1"/>
              </a:solidFill>
              <a:latin typeface="Calibri"/>
              <a:ea typeface="Calibri"/>
              <a:cs typeface="Calibri"/>
              <a:sym typeface="Calibri"/>
            </a:endParaRPr>
          </a:p>
        </p:txBody>
      </p:sp>
      <p:pic>
        <p:nvPicPr>
          <p:cNvPr id="220" name="Google Shape;220;g116e922a2d1_11_57"/>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221" name="Google Shape;221;g116e922a2d1_11_57"/>
          <p:cNvSpPr txBox="1"/>
          <p:nvPr/>
        </p:nvSpPr>
        <p:spPr>
          <a:xfrm>
            <a:off x="1068696" y="3201190"/>
            <a:ext cx="76398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등록된 장애인 </a:t>
            </a:r>
            <a:r>
              <a:rPr lang="en-US" sz="1800">
                <a:solidFill>
                  <a:schemeClr val="dk1"/>
                </a:solidFill>
                <a:latin typeface="Calibri"/>
                <a:ea typeface="Calibri"/>
                <a:cs typeface="Calibri"/>
                <a:sym typeface="Calibri"/>
              </a:rPr>
              <a:t>인구 </a:t>
            </a:r>
            <a:r>
              <a:rPr b="0" i="0" lang="en-US" sz="1800" u="none" cap="none" strike="noStrike">
                <a:solidFill>
                  <a:schemeClr val="dk1"/>
                </a:solidFill>
                <a:latin typeface="Calibri"/>
                <a:ea typeface="Calibri"/>
                <a:cs typeface="Calibri"/>
                <a:sym typeface="Calibri"/>
              </a:rPr>
              <a:t>수</a:t>
            </a:r>
            <a:r>
              <a:rPr lang="en-US" sz="1800">
                <a:solidFill>
                  <a:schemeClr val="dk1"/>
                </a:solidFill>
                <a:latin typeface="Calibri"/>
                <a:ea typeface="Calibri"/>
                <a:cs typeface="Calibri"/>
                <a:sym typeface="Calibri"/>
              </a:rPr>
              <a:t> 및</a:t>
            </a:r>
            <a:r>
              <a:rPr b="0" i="0" lang="en-US" sz="1800" u="none" cap="none" strike="noStrike">
                <a:solidFill>
                  <a:schemeClr val="dk1"/>
                </a:solidFill>
                <a:latin typeface="Calibri"/>
                <a:ea typeface="Calibri"/>
                <a:cs typeface="Calibri"/>
                <a:sym typeface="Calibri"/>
              </a:rPr>
              <a:t> 분포 </a:t>
            </a:r>
            <a:r>
              <a:rPr lang="en-US" sz="1800">
                <a:solidFill>
                  <a:schemeClr val="dk1"/>
                </a:solidFill>
                <a:latin typeface="Calibri"/>
                <a:ea typeface="Calibri"/>
                <a:cs typeface="Calibri"/>
                <a:sym typeface="Calibri"/>
              </a:rPr>
              <a:t>형태</a:t>
            </a:r>
            <a:r>
              <a:rPr b="0" i="0" lang="en-US" sz="1800" u="none" cap="none" strike="noStrike">
                <a:solidFill>
                  <a:schemeClr val="dk1"/>
                </a:solidFill>
                <a:latin typeface="Calibri"/>
                <a:ea typeface="Calibri"/>
                <a:cs typeface="Calibri"/>
                <a:sym typeface="Calibri"/>
              </a:rPr>
              <a:t> 확인</a:t>
            </a:r>
            <a:r>
              <a:rPr lang="en-US" sz="1800">
                <a:solidFill>
                  <a:schemeClr val="dk1"/>
                </a:solidFill>
                <a:latin typeface="Calibri"/>
                <a:ea typeface="Calibri"/>
                <a:cs typeface="Calibri"/>
                <a:sym typeface="Calibri"/>
              </a:rPr>
              <a:t>을</a:t>
            </a:r>
            <a:r>
              <a:rPr b="0" i="0" lang="en-US" sz="1800" u="none" cap="none" strike="noStrike">
                <a:solidFill>
                  <a:schemeClr val="dk1"/>
                </a:solidFill>
                <a:latin typeface="Calibri"/>
                <a:ea typeface="Calibri"/>
                <a:cs typeface="Calibri"/>
                <a:sym typeface="Calibri"/>
              </a:rPr>
              <a:t> 위해  folium 활용</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강서구, 노원구에 </a:t>
            </a:r>
            <a:r>
              <a:rPr b="1" lang="en-US" sz="1800">
                <a:solidFill>
                  <a:srgbClr val="0070C0"/>
                </a:solidFill>
                <a:latin typeface="Calibri"/>
                <a:ea typeface="Calibri"/>
                <a:cs typeface="Calibri"/>
                <a:sym typeface="Calibri"/>
              </a:rPr>
              <a:t>가장 </a:t>
            </a:r>
            <a:r>
              <a:rPr b="1" i="0" lang="en-US" sz="1800" u="none" cap="none" strike="noStrike">
                <a:solidFill>
                  <a:srgbClr val="0070C0"/>
                </a:solidFill>
                <a:latin typeface="Calibri"/>
                <a:ea typeface="Calibri"/>
                <a:cs typeface="Calibri"/>
                <a:sym typeface="Calibri"/>
              </a:rPr>
              <a:t>장애인 등록자 수가 많고, 은평구가 뒤를 이음</a:t>
            </a:r>
            <a:endParaRPr b="1" i="0" sz="1800" u="none" cap="none" strike="noStrike">
              <a:solidFill>
                <a:srgbClr val="0070C0"/>
              </a:solidFill>
              <a:latin typeface="Calibri"/>
              <a:ea typeface="Calibri"/>
              <a:cs typeface="Calibri"/>
              <a:sym typeface="Calibri"/>
            </a:endParaRPr>
          </a:p>
        </p:txBody>
      </p:sp>
      <p:sp>
        <p:nvSpPr>
          <p:cNvPr id="222" name="Google Shape;222;g116e922a2d1_11_57"/>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데이터 분석 | 시각화</a:t>
            </a:r>
            <a:endParaRPr b="1" i="0" sz="3200" u="none" cap="none" strike="noStrike">
              <a:solidFill>
                <a:schemeClr val="dk1"/>
              </a:solidFill>
              <a:latin typeface="Calibri"/>
              <a:ea typeface="Calibri"/>
              <a:cs typeface="Calibri"/>
              <a:sym typeface="Calibri"/>
            </a:endParaRPr>
          </a:p>
        </p:txBody>
      </p:sp>
      <p:pic>
        <p:nvPicPr>
          <p:cNvPr id="223" name="Google Shape;223;g116e922a2d1_11_57"/>
          <p:cNvPicPr preferRelativeResize="0"/>
          <p:nvPr/>
        </p:nvPicPr>
        <p:blipFill rotWithShape="1">
          <a:blip r:embed="rId4">
            <a:alphaModFix/>
          </a:blip>
          <a:srcRect b="0" l="0" r="0" t="0"/>
          <a:stretch/>
        </p:blipFill>
        <p:spPr>
          <a:xfrm>
            <a:off x="0" y="550725"/>
            <a:ext cx="954024" cy="477001"/>
          </a:xfrm>
          <a:prstGeom prst="rect">
            <a:avLst/>
          </a:prstGeom>
          <a:noFill/>
          <a:ln>
            <a:noFill/>
          </a:ln>
        </p:spPr>
      </p:pic>
      <p:sp>
        <p:nvSpPr>
          <p:cNvPr id="224" name="Google Shape;224;g116e922a2d1_11_57"/>
          <p:cNvSpPr txBox="1"/>
          <p:nvPr/>
        </p:nvSpPr>
        <p:spPr>
          <a:xfrm>
            <a:off x="1068696" y="1542140"/>
            <a:ext cx="12101400" cy="477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2500" u="none" cap="none" strike="noStrike">
                <a:solidFill>
                  <a:srgbClr val="000000"/>
                </a:solidFill>
                <a:latin typeface="Arial"/>
                <a:ea typeface="Arial"/>
                <a:cs typeface="Arial"/>
                <a:sym typeface="Arial"/>
              </a:rPr>
              <a:t>가설 : 구 별로 등록된 장애인 수가 많을수록 해당 구별 편의시설도 많을 것이다</a:t>
            </a:r>
            <a:endParaRPr b="0" i="0" sz="2500" u="none" cap="none" strike="noStrike">
              <a:solidFill>
                <a:schemeClr val="dk1"/>
              </a:solidFill>
              <a:latin typeface="Calibri"/>
              <a:ea typeface="Calibri"/>
              <a:cs typeface="Calibri"/>
              <a:sym typeface="Calibri"/>
            </a:endParaRPr>
          </a:p>
        </p:txBody>
      </p:sp>
      <p:sp>
        <p:nvSpPr>
          <p:cNvPr id="225" name="Google Shape;225;g116e922a2d1_11_57"/>
          <p:cNvSpPr txBox="1"/>
          <p:nvPr/>
        </p:nvSpPr>
        <p:spPr>
          <a:xfrm>
            <a:off x="1068696" y="2701463"/>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1. 구 별 장애인 등록자 수 맵핑</a:t>
            </a:r>
            <a:endParaRPr b="1" i="0" sz="2300" u="none" cap="none" strike="noStrike">
              <a:solidFill>
                <a:srgbClr val="000000"/>
              </a:solidFill>
              <a:latin typeface="Arial"/>
              <a:ea typeface="Arial"/>
              <a:cs typeface="Arial"/>
              <a:sym typeface="Arial"/>
            </a:endParaRPr>
          </a:p>
        </p:txBody>
      </p:sp>
      <p:sp>
        <p:nvSpPr>
          <p:cNvPr id="226" name="Google Shape;226;g116e922a2d1_11_57"/>
          <p:cNvSpPr txBox="1"/>
          <p:nvPr/>
        </p:nvSpPr>
        <p:spPr>
          <a:xfrm>
            <a:off x="9676574" y="2687815"/>
            <a:ext cx="6472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2. 구 별 장애인 등록자  수 이상치 확인</a:t>
            </a:r>
            <a:endParaRPr b="1" i="0" sz="2300" u="none" cap="none" strike="noStrike">
              <a:solidFill>
                <a:srgbClr val="000000"/>
              </a:solidFill>
              <a:latin typeface="Arial"/>
              <a:ea typeface="Arial"/>
              <a:cs typeface="Arial"/>
              <a:sym typeface="Arial"/>
            </a:endParaRPr>
          </a:p>
        </p:txBody>
      </p:sp>
      <p:sp>
        <p:nvSpPr>
          <p:cNvPr id="227" name="Google Shape;227;g116e922a2d1_11_57"/>
          <p:cNvSpPr txBox="1"/>
          <p:nvPr/>
        </p:nvSpPr>
        <p:spPr>
          <a:xfrm>
            <a:off x="9676574" y="3201559"/>
            <a:ext cx="76398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등록된 장애인 수가 유독 많은 구</a:t>
            </a:r>
            <a:r>
              <a:rPr lang="en-US" sz="1800">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확인</a:t>
            </a:r>
            <a:r>
              <a:rPr lang="en-US" sz="1800">
                <a:solidFill>
                  <a:schemeClr val="dk1"/>
                </a:solidFill>
                <a:latin typeface="Calibri"/>
                <a:ea typeface="Calibri"/>
                <a:cs typeface="Calibri"/>
                <a:sym typeface="Calibri"/>
              </a:rPr>
              <a:t>을 </a:t>
            </a:r>
            <a:r>
              <a:rPr b="0" i="0" lang="en-US" sz="1800" u="none" cap="none" strike="noStrike">
                <a:solidFill>
                  <a:schemeClr val="dk1"/>
                </a:solidFill>
                <a:latin typeface="Calibri"/>
                <a:ea typeface="Calibri"/>
                <a:cs typeface="Calibri"/>
                <a:sym typeface="Calibri"/>
              </a:rPr>
              <a:t>위해 box-plot 사용</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두 개의 구에서 이상치 확인 후, 해당하는 데이터 인덱스를 구한 결과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강서구 28,727명, </a:t>
            </a:r>
            <a:r>
              <a:rPr b="1" lang="en-US" sz="1800">
                <a:solidFill>
                  <a:srgbClr val="0070C0"/>
                </a:solidFill>
                <a:latin typeface="Calibri"/>
                <a:ea typeface="Calibri"/>
                <a:cs typeface="Calibri"/>
                <a:sym typeface="Calibri"/>
              </a:rPr>
              <a:t>노원구 27,312명 </a:t>
            </a:r>
            <a:r>
              <a:rPr b="0" i="0" lang="en-US" sz="1800" u="none" cap="none" strike="noStrike">
                <a:solidFill>
                  <a:schemeClr val="dk1"/>
                </a:solidFill>
                <a:latin typeface="Calibri"/>
                <a:ea typeface="Calibri"/>
                <a:cs typeface="Calibri"/>
                <a:sym typeface="Calibri"/>
              </a:rPr>
              <a:t>임을 확인</a:t>
            </a:r>
            <a:endParaRPr b="0" i="0" sz="1800" u="none" cap="none" strike="noStrike">
              <a:solidFill>
                <a:schemeClr val="dk1"/>
              </a:solidFill>
              <a:latin typeface="Calibri"/>
              <a:ea typeface="Calibri"/>
              <a:cs typeface="Calibri"/>
              <a:sym typeface="Calibri"/>
            </a:endParaRPr>
          </a:p>
        </p:txBody>
      </p:sp>
      <p:pic>
        <p:nvPicPr>
          <p:cNvPr descr="지도이(가) 표시된 사진&#10;&#10;자동 생성된 설명" id="228" name="Google Shape;228;g116e922a2d1_11_57"/>
          <p:cNvPicPr preferRelativeResize="0"/>
          <p:nvPr/>
        </p:nvPicPr>
        <p:blipFill rotWithShape="1">
          <a:blip r:embed="rId5">
            <a:alphaModFix/>
          </a:blip>
          <a:srcRect b="0" l="4066" r="0" t="0"/>
          <a:stretch/>
        </p:blipFill>
        <p:spPr>
          <a:xfrm>
            <a:off x="1391640" y="4774498"/>
            <a:ext cx="6945087" cy="4193014"/>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229" name="Google Shape;229;g116e922a2d1_11_57"/>
          <p:cNvSpPr/>
          <p:nvPr/>
        </p:nvSpPr>
        <p:spPr>
          <a:xfrm>
            <a:off x="1504049" y="4918900"/>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장애인 등록자수 (6구간 표시) </a:t>
            </a:r>
            <a:endParaRPr/>
          </a:p>
        </p:txBody>
      </p:sp>
      <p:pic>
        <p:nvPicPr>
          <p:cNvPr id="230" name="Google Shape;230;g116e922a2d1_11_57"/>
          <p:cNvPicPr preferRelativeResize="0"/>
          <p:nvPr/>
        </p:nvPicPr>
        <p:blipFill rotWithShape="1">
          <a:blip r:embed="rId6">
            <a:alphaModFix/>
          </a:blip>
          <a:srcRect b="0" l="0" r="0" t="0"/>
          <a:stretch/>
        </p:blipFill>
        <p:spPr>
          <a:xfrm>
            <a:off x="10499543" y="4774498"/>
            <a:ext cx="5551464" cy="3795653"/>
          </a:xfrm>
          <a:prstGeom prst="rect">
            <a:avLst/>
          </a:prstGeom>
          <a:noFill/>
          <a:ln>
            <a:noFill/>
          </a:ln>
        </p:spPr>
      </p:pic>
      <p:sp>
        <p:nvSpPr>
          <p:cNvPr id="231" name="Google Shape;231;g116e922a2d1_11_57"/>
          <p:cNvSpPr/>
          <p:nvPr/>
        </p:nvSpPr>
        <p:spPr>
          <a:xfrm>
            <a:off x="13205210" y="5131218"/>
            <a:ext cx="559500" cy="656700"/>
          </a:xfrm>
          <a:prstGeom prst="ellipse">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2" name="Google Shape;232;g116e922a2d1_11_57"/>
          <p:cNvSpPr/>
          <p:nvPr/>
        </p:nvSpPr>
        <p:spPr>
          <a:xfrm>
            <a:off x="14063178" y="5312768"/>
            <a:ext cx="2594100" cy="656700"/>
          </a:xfrm>
          <a:prstGeom prst="rect">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Calibri"/>
                <a:ea typeface="Calibri"/>
                <a:cs typeface="Calibri"/>
                <a:sym typeface="Calibri"/>
              </a:rPr>
              <a:t>특별히 장애인 등록자 수가 높을 것으로 예상되는 곳</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16e922a2d1_11_74"/>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t>9</a:t>
            </a:r>
            <a:endParaRPr b="0" i="0" sz="1800" u="none" cap="none" strike="noStrike">
              <a:solidFill>
                <a:schemeClr val="dk1"/>
              </a:solidFill>
              <a:latin typeface="Calibri"/>
              <a:ea typeface="Calibri"/>
              <a:cs typeface="Calibri"/>
              <a:sym typeface="Calibri"/>
            </a:endParaRPr>
          </a:p>
        </p:txBody>
      </p:sp>
      <p:pic>
        <p:nvPicPr>
          <p:cNvPr id="238" name="Google Shape;238;g116e922a2d1_11_74"/>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239" name="Google Shape;239;g116e922a2d1_11_74"/>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데이터 분석 | 시각화</a:t>
            </a:r>
            <a:endParaRPr b="1" i="0" sz="3200" u="none" cap="none" strike="noStrike">
              <a:solidFill>
                <a:schemeClr val="dk1"/>
              </a:solidFill>
              <a:latin typeface="Calibri"/>
              <a:ea typeface="Calibri"/>
              <a:cs typeface="Calibri"/>
              <a:sym typeface="Calibri"/>
            </a:endParaRPr>
          </a:p>
        </p:txBody>
      </p:sp>
      <p:pic>
        <p:nvPicPr>
          <p:cNvPr id="240" name="Google Shape;240;g116e922a2d1_11_74"/>
          <p:cNvPicPr preferRelativeResize="0"/>
          <p:nvPr/>
        </p:nvPicPr>
        <p:blipFill rotWithShape="1">
          <a:blip r:embed="rId4">
            <a:alphaModFix/>
          </a:blip>
          <a:srcRect b="0" l="0" r="0" t="0"/>
          <a:stretch/>
        </p:blipFill>
        <p:spPr>
          <a:xfrm>
            <a:off x="0" y="550725"/>
            <a:ext cx="954024" cy="477001"/>
          </a:xfrm>
          <a:prstGeom prst="rect">
            <a:avLst/>
          </a:prstGeom>
          <a:noFill/>
          <a:ln>
            <a:noFill/>
          </a:ln>
        </p:spPr>
      </p:pic>
      <p:sp>
        <p:nvSpPr>
          <p:cNvPr id="241" name="Google Shape;241;g116e922a2d1_11_74"/>
          <p:cNvSpPr txBox="1"/>
          <p:nvPr/>
        </p:nvSpPr>
        <p:spPr>
          <a:xfrm>
            <a:off x="1068696" y="1389740"/>
            <a:ext cx="12101393" cy="4770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2500" u="none" cap="none" strike="noStrike">
                <a:solidFill>
                  <a:srgbClr val="000000"/>
                </a:solidFill>
                <a:latin typeface="Arial"/>
                <a:ea typeface="Arial"/>
                <a:cs typeface="Arial"/>
                <a:sym typeface="Arial"/>
              </a:rPr>
              <a:t>가설 : 구 별로 등록된 장애인 수가 많을수록 해당 구별 편의시설도 많을 것이다</a:t>
            </a:r>
            <a:endParaRPr b="0" i="0" sz="2500" u="none" cap="none" strike="noStrike">
              <a:solidFill>
                <a:schemeClr val="dk1"/>
              </a:solidFill>
              <a:latin typeface="Calibri"/>
              <a:ea typeface="Calibri"/>
              <a:cs typeface="Calibri"/>
              <a:sym typeface="Calibri"/>
            </a:endParaRPr>
          </a:p>
        </p:txBody>
      </p:sp>
      <p:sp>
        <p:nvSpPr>
          <p:cNvPr id="242" name="Google Shape;242;g116e922a2d1_11_74"/>
          <p:cNvSpPr txBox="1"/>
          <p:nvPr/>
        </p:nvSpPr>
        <p:spPr>
          <a:xfrm>
            <a:off x="752415" y="2508165"/>
            <a:ext cx="868698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3. 이상치에 해당하는 구의 총 편의시설 분포량</a:t>
            </a:r>
            <a:endParaRPr b="1" i="0" sz="2300" u="none" cap="none" strike="noStrike">
              <a:solidFill>
                <a:srgbClr val="000000"/>
              </a:solidFill>
              <a:latin typeface="Arial"/>
              <a:ea typeface="Arial"/>
              <a:cs typeface="Arial"/>
              <a:sym typeface="Arial"/>
            </a:endParaRPr>
          </a:p>
        </p:txBody>
      </p:sp>
      <p:sp>
        <p:nvSpPr>
          <p:cNvPr id="243" name="Google Shape;243;g116e922a2d1_11_74"/>
          <p:cNvSpPr txBox="1"/>
          <p:nvPr/>
        </p:nvSpPr>
        <p:spPr>
          <a:xfrm>
            <a:off x="746446" y="3095665"/>
            <a:ext cx="76398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총 편의시설은 “주차장 + 지하철 + 관광편의시설 + 장애인 도서관”으로 전처리 (주차장은 장애인이 주차할 수 있는 곳만 포함)</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강남구에 총 편의시설 개수가 가장 많음</a:t>
            </a:r>
            <a:r>
              <a:rPr b="0" i="0" lang="en-US" sz="1800" u="none" cap="none" strike="noStrike">
                <a:solidFill>
                  <a:schemeClr val="dk1"/>
                </a:solidFill>
                <a:latin typeface="Calibri"/>
                <a:ea typeface="Calibri"/>
                <a:cs typeface="Calibri"/>
                <a:sym typeface="Calibri"/>
              </a:rPr>
              <a:t>을 확인</a:t>
            </a:r>
            <a:endParaRPr b="0" i="0" sz="1800" u="none" cap="none" strike="noStrike">
              <a:solidFill>
                <a:schemeClr val="dk1"/>
              </a:solidFill>
              <a:latin typeface="Calibri"/>
              <a:ea typeface="Calibri"/>
              <a:cs typeface="Calibri"/>
              <a:sym typeface="Calibri"/>
            </a:endParaRPr>
          </a:p>
        </p:txBody>
      </p:sp>
      <p:pic>
        <p:nvPicPr>
          <p:cNvPr descr="지도이(가) 표시된 사진&#10;&#10;자동 생성된 설명" id="244" name="Google Shape;244;g116e922a2d1_11_74"/>
          <p:cNvPicPr preferRelativeResize="0"/>
          <p:nvPr/>
        </p:nvPicPr>
        <p:blipFill rotWithShape="1">
          <a:blip r:embed="rId5">
            <a:alphaModFix/>
          </a:blip>
          <a:srcRect b="0" l="4659" r="0" t="0"/>
          <a:stretch/>
        </p:blipFill>
        <p:spPr>
          <a:xfrm>
            <a:off x="1106110" y="4616661"/>
            <a:ext cx="6927015" cy="4144122"/>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245" name="Google Shape;245;g116e922a2d1_11_74"/>
          <p:cNvSpPr txBox="1"/>
          <p:nvPr/>
        </p:nvSpPr>
        <p:spPr>
          <a:xfrm>
            <a:off x="9156166" y="2494517"/>
            <a:ext cx="83319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4. 구 별 장애인 등록자 수가 많을수록 편의시설도 많은가?</a:t>
            </a:r>
            <a:endParaRPr b="1" i="0" sz="2300" u="none" cap="none" strike="noStrike">
              <a:solidFill>
                <a:srgbClr val="000000"/>
              </a:solidFill>
              <a:latin typeface="Arial"/>
              <a:ea typeface="Arial"/>
              <a:cs typeface="Arial"/>
              <a:sym typeface="Arial"/>
            </a:endParaRPr>
          </a:p>
        </p:txBody>
      </p:sp>
      <p:sp>
        <p:nvSpPr>
          <p:cNvPr id="246" name="Google Shape;246;g116e922a2d1_11_74"/>
          <p:cNvSpPr txBox="1"/>
          <p:nvPr/>
        </p:nvSpPr>
        <p:spPr>
          <a:xfrm>
            <a:off x="9156166" y="3074021"/>
            <a:ext cx="7639800" cy="161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총 편의시설 개수를 바탕으로</a:t>
            </a:r>
            <a:r>
              <a:rPr lang="en-US" sz="1800">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 앞서 구했던 이상치에 해당하는 구의 장애인 인구수, 총 편의시설 수를 서울 전체의 평균치와 비교</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등록자 수 </a:t>
            </a:r>
            <a:r>
              <a:rPr b="1" lang="en-US" sz="1800">
                <a:solidFill>
                  <a:srgbClr val="0070C0"/>
                </a:solidFill>
                <a:latin typeface="Calibri"/>
                <a:ea typeface="Calibri"/>
                <a:cs typeface="Calibri"/>
                <a:sym typeface="Calibri"/>
              </a:rPr>
              <a:t>이상치</a:t>
            </a:r>
            <a:r>
              <a:rPr b="0" i="0" lang="en-US" sz="1800" u="none" cap="none" strike="noStrike">
                <a:solidFill>
                  <a:schemeClr val="dk1"/>
                </a:solidFill>
                <a:latin typeface="Calibri"/>
                <a:ea typeface="Calibri"/>
                <a:cs typeface="Calibri"/>
                <a:sym typeface="Calibri"/>
              </a:rPr>
              <a:t>에 해당하는 </a:t>
            </a:r>
            <a:r>
              <a:rPr b="1" i="0" lang="en-US" sz="1800" u="none" cap="none" strike="noStrike">
                <a:solidFill>
                  <a:srgbClr val="0070C0"/>
                </a:solidFill>
                <a:latin typeface="Calibri"/>
                <a:ea typeface="Calibri"/>
                <a:cs typeface="Calibri"/>
                <a:sym typeface="Calibri"/>
              </a:rPr>
              <a:t>‘노원구‘, ‘강서구’ 의 장애인 인구 수는 다른 자치구에 비해 많지만, 그만큼 장애인 편의시설 개수도 많</a:t>
            </a:r>
            <a:r>
              <a:rPr b="1" lang="en-US" sz="1800">
                <a:solidFill>
                  <a:srgbClr val="0070C0"/>
                </a:solidFill>
                <a:latin typeface="Calibri"/>
                <a:ea typeface="Calibri"/>
                <a:cs typeface="Calibri"/>
                <a:sym typeface="Calibri"/>
              </a:rPr>
              <a:t>음을 파악</a:t>
            </a:r>
            <a:endParaRPr b="1" i="0" sz="1800" u="none" cap="none" strike="noStrike">
              <a:solidFill>
                <a:srgbClr val="0070C0"/>
              </a:solidFill>
              <a:latin typeface="Calibri"/>
              <a:ea typeface="Calibri"/>
              <a:cs typeface="Calibri"/>
              <a:sym typeface="Calibri"/>
            </a:endParaRPr>
          </a:p>
        </p:txBody>
      </p:sp>
      <p:pic>
        <p:nvPicPr>
          <p:cNvPr id="247" name="Google Shape;247;g116e922a2d1_11_74"/>
          <p:cNvPicPr preferRelativeResize="0"/>
          <p:nvPr/>
        </p:nvPicPr>
        <p:blipFill rotWithShape="1">
          <a:blip r:embed="rId6">
            <a:alphaModFix/>
          </a:blip>
          <a:srcRect b="0" l="3902" r="0" t="0"/>
          <a:stretch/>
        </p:blipFill>
        <p:spPr>
          <a:xfrm>
            <a:off x="8919606" y="5492120"/>
            <a:ext cx="4183682" cy="2410161"/>
          </a:xfrm>
          <a:prstGeom prst="rect">
            <a:avLst/>
          </a:prstGeom>
          <a:noFill/>
          <a:ln cap="flat" cmpd="sng" w="9525">
            <a:solidFill>
              <a:schemeClr val="lt1"/>
            </a:solidFill>
            <a:prstDash val="solid"/>
            <a:round/>
            <a:headEnd len="sm" w="sm" type="none"/>
            <a:tailEnd len="sm" w="sm" type="none"/>
          </a:ln>
        </p:spPr>
      </p:pic>
      <p:pic>
        <p:nvPicPr>
          <p:cNvPr id="248" name="Google Shape;248;g116e922a2d1_11_74"/>
          <p:cNvPicPr preferRelativeResize="0"/>
          <p:nvPr/>
        </p:nvPicPr>
        <p:blipFill rotWithShape="1">
          <a:blip r:embed="rId7">
            <a:alphaModFix/>
          </a:blip>
          <a:srcRect b="0" l="4213" r="0" t="0"/>
          <a:stretch/>
        </p:blipFill>
        <p:spPr>
          <a:xfrm>
            <a:off x="13059281" y="5471462"/>
            <a:ext cx="4082729" cy="2380735"/>
          </a:xfrm>
          <a:prstGeom prst="rect">
            <a:avLst/>
          </a:prstGeom>
          <a:noFill/>
          <a:ln cap="flat" cmpd="sng" w="9525">
            <a:solidFill>
              <a:schemeClr val="lt1"/>
            </a:solidFill>
            <a:prstDash val="solid"/>
            <a:round/>
            <a:headEnd len="sm" w="sm" type="none"/>
            <a:tailEnd len="sm" w="sm" type="none"/>
          </a:ln>
        </p:spPr>
      </p:pic>
      <p:sp>
        <p:nvSpPr>
          <p:cNvPr id="249" name="Google Shape;249;g116e922a2d1_11_74"/>
          <p:cNvSpPr/>
          <p:nvPr/>
        </p:nvSpPr>
        <p:spPr>
          <a:xfrm>
            <a:off x="1242587" y="4757925"/>
            <a:ext cx="1524000" cy="56238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총 편의시설 개수</a:t>
            </a:r>
            <a:endParaRPr b="0" i="0" sz="13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None/>
            </a:pPr>
            <a:r>
              <a:rPr b="0" i="0" lang="en-US" sz="1300" u="none" cap="none" strike="noStrike">
                <a:solidFill>
                  <a:schemeClr val="dk1"/>
                </a:solidFill>
                <a:latin typeface="Calibri"/>
                <a:ea typeface="Calibri"/>
                <a:cs typeface="Calibri"/>
                <a:sym typeface="Calibri"/>
              </a:rPr>
              <a:t>(6구간 표시) </a:t>
            </a:r>
            <a:endParaRPr/>
          </a:p>
        </p:txBody>
      </p:sp>
      <p:sp>
        <p:nvSpPr>
          <p:cNvPr id="250" name="Google Shape;250;g116e922a2d1_11_74"/>
          <p:cNvSpPr/>
          <p:nvPr/>
        </p:nvSpPr>
        <p:spPr>
          <a:xfrm>
            <a:off x="10646909" y="8150597"/>
            <a:ext cx="1400310" cy="38528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인구 수 비교</a:t>
            </a:r>
            <a:endParaRPr/>
          </a:p>
        </p:txBody>
      </p:sp>
      <p:sp>
        <p:nvSpPr>
          <p:cNvPr id="251" name="Google Shape;251;g116e922a2d1_11_74"/>
          <p:cNvSpPr/>
          <p:nvPr/>
        </p:nvSpPr>
        <p:spPr>
          <a:xfrm>
            <a:off x="14558403" y="8150597"/>
            <a:ext cx="1892626" cy="38528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총 편의시설 수 비교</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2022-02-18T23:00:57Z</dcterms:created>
  <dc:creator>officegen</dc:creator>
</cp:coreProperties>
</file>